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497375328083999E-2"/>
          <c:y val="4.958038194229001E-2"/>
          <c:w val="0.7822303054509484"/>
          <c:h val="0.83687959887280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Ур.обуч/ПА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10кл</c:v>
                </c:pt>
                <c:pt idx="6">
                  <c:v>11кл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79</c:v>
                </c:pt>
                <c:pt idx="1">
                  <c:v>96</c:v>
                </c:pt>
                <c:pt idx="2">
                  <c:v>98</c:v>
                </c:pt>
                <c:pt idx="3">
                  <c:v>92</c:v>
                </c:pt>
                <c:pt idx="4">
                  <c:v>100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43-4114-80CE-01DAA4C17EC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Ур.обуч/Тр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10кл</c:v>
                </c:pt>
                <c:pt idx="6">
                  <c:v>11кл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100</c:v>
                </c:pt>
                <c:pt idx="1">
                  <c:v>99</c:v>
                </c:pt>
                <c:pt idx="2">
                  <c:v>100</c:v>
                </c:pt>
                <c:pt idx="3">
                  <c:v>100</c:v>
                </c:pt>
                <c:pt idx="4">
                  <c:v>99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43-4114-80CE-01DAA4C17EC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10кл</c:v>
                </c:pt>
                <c:pt idx="6">
                  <c:v>11кл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35</c:v>
                </c:pt>
                <c:pt idx="1">
                  <c:v>65</c:v>
                </c:pt>
                <c:pt idx="2">
                  <c:v>54</c:v>
                </c:pt>
                <c:pt idx="3">
                  <c:v>66</c:v>
                </c:pt>
                <c:pt idx="4">
                  <c:v>85</c:v>
                </c:pt>
                <c:pt idx="6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43-4114-80CE-01DAA4C17EC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10кл</c:v>
                </c:pt>
                <c:pt idx="6">
                  <c:v>11кл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63</c:v>
                </c:pt>
                <c:pt idx="1">
                  <c:v>57</c:v>
                </c:pt>
                <c:pt idx="2">
                  <c:v>73</c:v>
                </c:pt>
                <c:pt idx="3">
                  <c:v>74</c:v>
                </c:pt>
                <c:pt idx="4">
                  <c:v>83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43-4114-80CE-01DAA4C17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128192"/>
        <c:axId val="137146368"/>
      </c:barChart>
      <c:catAx>
        <c:axId val="137128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7146368"/>
        <c:crosses val="autoZero"/>
        <c:auto val="1"/>
        <c:lblAlgn val="ctr"/>
        <c:lblOffset val="100"/>
        <c:noMultiLvlLbl val="0"/>
      </c:catAx>
      <c:valAx>
        <c:axId val="137146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128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Ур.обуч/ПА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6 кл</c:v>
                </c:pt>
                <c:pt idx="1">
                  <c:v>7 кл</c:v>
                </c:pt>
                <c:pt idx="2">
                  <c:v>8 кл</c:v>
                </c:pt>
                <c:pt idx="3">
                  <c:v>9 кл</c:v>
                </c:pt>
                <c:pt idx="4">
                  <c:v>10 кл</c:v>
                </c:pt>
                <c:pt idx="5">
                  <c:v>11 кл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90</c:v>
                </c:pt>
                <c:pt idx="1">
                  <c:v>89</c:v>
                </c:pt>
                <c:pt idx="2">
                  <c:v>100</c:v>
                </c:pt>
                <c:pt idx="3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52-42A4-8A65-311F321EBD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Ур.обуч/Тр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8.4541062801932014E-3"/>
                  <c:y val="5.8372849914210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952-42A4-8A65-311F321EBD0B}"/>
                </c:ext>
              </c:extLst>
            </c:dLbl>
            <c:dLbl>
              <c:idx val="3"/>
              <c:layout>
                <c:manualLayout>
                  <c:x val="1.3285024154589381E-2"/>
                  <c:y val="5.8372849914210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952-42A4-8A65-311F321EBD0B}"/>
                </c:ext>
              </c:extLst>
            </c:dLbl>
            <c:dLbl>
              <c:idx val="5"/>
              <c:layout>
                <c:manualLayout>
                  <c:x val="7.2463768115942108E-3"/>
                  <c:y val="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952-42A4-8A65-311F321EB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6 кл</c:v>
                </c:pt>
                <c:pt idx="1">
                  <c:v>7 кл</c:v>
                </c:pt>
                <c:pt idx="2">
                  <c:v>8 кл</c:v>
                </c:pt>
                <c:pt idx="3">
                  <c:v>9 кл</c:v>
                </c:pt>
                <c:pt idx="4">
                  <c:v>10 кл</c:v>
                </c:pt>
                <c:pt idx="5">
                  <c:v>11 кл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52-42A4-8A65-311F321EBD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6 кл</c:v>
                </c:pt>
                <c:pt idx="1">
                  <c:v>7 кл</c:v>
                </c:pt>
                <c:pt idx="2">
                  <c:v>8 кл</c:v>
                </c:pt>
                <c:pt idx="3">
                  <c:v>9 кл</c:v>
                </c:pt>
                <c:pt idx="4">
                  <c:v>10 кл</c:v>
                </c:pt>
                <c:pt idx="5">
                  <c:v>11 кл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61</c:v>
                </c:pt>
                <c:pt idx="1">
                  <c:v>28</c:v>
                </c:pt>
                <c:pt idx="2">
                  <c:v>72</c:v>
                </c:pt>
                <c:pt idx="3">
                  <c:v>48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52-42A4-8A65-311F321EBD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6 кл</c:v>
                </c:pt>
                <c:pt idx="1">
                  <c:v>7 кл</c:v>
                </c:pt>
                <c:pt idx="2">
                  <c:v>8 кл</c:v>
                </c:pt>
                <c:pt idx="3">
                  <c:v>9 кл</c:v>
                </c:pt>
                <c:pt idx="4">
                  <c:v>10 кл</c:v>
                </c:pt>
                <c:pt idx="5">
                  <c:v>11 кл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72</c:v>
                </c:pt>
                <c:pt idx="1">
                  <c:v>76</c:v>
                </c:pt>
                <c:pt idx="2">
                  <c:v>88</c:v>
                </c:pt>
                <c:pt idx="3">
                  <c:v>80</c:v>
                </c:pt>
                <c:pt idx="5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52-42A4-8A65-311F321EB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143424"/>
        <c:axId val="137144960"/>
      </c:barChart>
      <c:catAx>
        <c:axId val="137143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7144960"/>
        <c:crosses val="autoZero"/>
        <c:auto val="1"/>
        <c:lblAlgn val="ctr"/>
        <c:lblOffset val="100"/>
        <c:noMultiLvlLbl val="0"/>
      </c:catAx>
      <c:valAx>
        <c:axId val="137144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143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Ур.обуч/ПА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11кл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94</c:v>
                </c:pt>
                <c:pt idx="3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2-4EA6-B408-3CB300B3F4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Ур.обуч/Тр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11кл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62-4EA6-B408-3CB300B3F4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11кл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28</c:v>
                </c:pt>
                <c:pt idx="1">
                  <c:v>65</c:v>
                </c:pt>
                <c:pt idx="2">
                  <c:v>65</c:v>
                </c:pt>
                <c:pt idx="3">
                  <c:v>82</c:v>
                </c:pt>
                <c:pt idx="5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62-4EA6-B408-3CB300B3F42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5кл</c:v>
                </c:pt>
                <c:pt idx="1">
                  <c:v>6кл</c:v>
                </c:pt>
                <c:pt idx="2">
                  <c:v>7кл</c:v>
                </c:pt>
                <c:pt idx="3">
                  <c:v>8кл</c:v>
                </c:pt>
                <c:pt idx="4">
                  <c:v>9кл</c:v>
                </c:pt>
                <c:pt idx="5">
                  <c:v>11кл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79</c:v>
                </c:pt>
                <c:pt idx="1">
                  <c:v>90</c:v>
                </c:pt>
                <c:pt idx="2">
                  <c:v>73</c:v>
                </c:pt>
                <c:pt idx="3">
                  <c:v>88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62-4EA6-B408-3CB300B3F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518080"/>
        <c:axId val="137528064"/>
      </c:barChart>
      <c:catAx>
        <c:axId val="13751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7528064"/>
        <c:crosses val="autoZero"/>
        <c:auto val="1"/>
        <c:lblAlgn val="ctr"/>
        <c:lblOffset val="100"/>
        <c:noMultiLvlLbl val="0"/>
      </c:catAx>
      <c:valAx>
        <c:axId val="13752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518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Ур.обуч/ПА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6кл</c:v>
                </c:pt>
                <c:pt idx="1">
                  <c:v>7кл</c:v>
                </c:pt>
                <c:pt idx="2">
                  <c:v>8кл</c:v>
                </c:pt>
                <c:pt idx="3">
                  <c:v>9кл</c:v>
                </c:pt>
                <c:pt idx="4">
                  <c:v>10кл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99</c:v>
                </c:pt>
                <c:pt idx="1">
                  <c:v>100</c:v>
                </c:pt>
                <c:pt idx="2">
                  <c:v>99</c:v>
                </c:pt>
                <c:pt idx="3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6-42F4-AE7C-C998ACA421A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Ур.обуч/Тр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6кл</c:v>
                </c:pt>
                <c:pt idx="1">
                  <c:v>7кл</c:v>
                </c:pt>
                <c:pt idx="2">
                  <c:v>8кл</c:v>
                </c:pt>
                <c:pt idx="3">
                  <c:v>9кл</c:v>
                </c:pt>
                <c:pt idx="4">
                  <c:v>10кл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36-42F4-AE7C-C998ACA421A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Кач/ПА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6кл</c:v>
                </c:pt>
                <c:pt idx="1">
                  <c:v>7кл</c:v>
                </c:pt>
                <c:pt idx="2">
                  <c:v>8кл</c:v>
                </c:pt>
                <c:pt idx="3">
                  <c:v>9кл</c:v>
                </c:pt>
                <c:pt idx="4">
                  <c:v>10кл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70</c:v>
                </c:pt>
                <c:pt idx="1">
                  <c:v>66</c:v>
                </c:pt>
                <c:pt idx="2">
                  <c:v>86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36-42F4-AE7C-C998ACA421A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Кач/Тр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6кл</c:v>
                </c:pt>
                <c:pt idx="1">
                  <c:v>7кл</c:v>
                </c:pt>
                <c:pt idx="2">
                  <c:v>8кл</c:v>
                </c:pt>
                <c:pt idx="3">
                  <c:v>9кл</c:v>
                </c:pt>
                <c:pt idx="4">
                  <c:v>10кл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72</c:v>
                </c:pt>
                <c:pt idx="1">
                  <c:v>79</c:v>
                </c:pt>
                <c:pt idx="2">
                  <c:v>89</c:v>
                </c:pt>
                <c:pt idx="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36-42F4-AE7C-C998ACA42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758016"/>
        <c:axId val="140841728"/>
      </c:barChart>
      <c:catAx>
        <c:axId val="14075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841728"/>
        <c:crosses val="autoZero"/>
        <c:auto val="1"/>
        <c:lblAlgn val="ctr"/>
        <c:lblOffset val="100"/>
        <c:noMultiLvlLbl val="0"/>
      </c:catAx>
      <c:valAx>
        <c:axId val="14084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0758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0.33099</cdr:x>
      <cdr:y>0.10742</cdr:y>
    </cdr:from>
    <cdr:to>
      <cdr:x>0.41795</cdr:x>
      <cdr:y>0.31756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80582" y="46740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3B2B7-2C43-4419-970D-24D13A4F8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3B9BC6-D5BA-4777-B5F6-CB431779E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AA2AA7-D705-46FD-B26E-D2F4FACA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4810C1-C776-45DE-BE40-D3262CCFA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B76E53-EE45-48FB-A8D2-8AE0983F1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3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6C375-9EF1-46D1-B97D-50692616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660BBB-1EED-470C-9E09-F05ABF92C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85A584-51CE-4E1C-AD44-CBFE67C3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5AC33C-6D1B-4CB3-B1F5-CE002763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2FF40C-AB8C-401F-AB86-D4191721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3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83B038-0A2C-4A80-BAC5-8A678A9ED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D66649-6906-4B16-91F7-762E7DC71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2696E1-6C76-4600-8D93-3781D6E75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88038F-1E4A-4C57-99F5-34C0C935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355726-014C-463C-86A6-AC8540A4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E5065-2185-4420-91D0-41BF5A66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E59F4-E22A-43DD-B95D-F3408304B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483B43-6771-4F0E-A67F-5B6A645D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F962DB-5821-4FF5-937C-97FB4E4A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A72670-BEE1-4430-A4C0-88CA721DF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8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B5287-3AC8-4301-91FF-340B737F1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4E9F0C-D95F-45BA-A004-698B5B2F2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9A166D-E8F2-4275-83D4-6B6E0411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31D2C3-2B2B-4E03-80CF-BBF9636B0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7689DE-67A6-43C6-BEF1-75F54AE8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2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75596-2871-4A4E-B036-18DD5053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F82BFA-0500-43C4-843C-F43556047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E704DB-51D9-4ABF-B028-8022C108D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41885E-C131-4162-9F9D-387BB8A7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BD2489-1EFC-45F1-B8AC-AFEBAD1E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4E7798-FC82-4721-A252-6E0C7822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3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A615E-8B26-4E60-A2CE-99D11A52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606208-3474-40CF-8221-5B4264D18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1E392D-44D0-4AED-87BC-1D2F9E869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0EB2439-F08A-4380-80DF-A4F52DA2E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E668B8D-722A-4BAD-B390-6E003E805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6AB18A5-2DA7-4BC7-919F-464D8BE6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9A466B-68DE-46AD-B4B2-C0636C34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3C4625-1BEB-41B0-A15D-0ECA36A51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27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4E830-47A0-4FA9-AC2A-2479342B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AED6D8-F20A-403A-B1D1-314E7E2C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EF3557-76D5-4EDD-AC88-25D0A94A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C40356-9784-484C-95BA-39C20CC6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7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07347E-35E3-44A0-A7BC-63571718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DE4C80-44FE-4D86-B927-8AF4F9F3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E6E7F6-05FF-4DEE-952F-BE62290E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29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82B2B-0CFA-42C5-BF65-771EE74D8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998AAF-FE62-430A-A6A0-24CD98743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EB3930-9A66-4888-9D87-D5CC89E25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0A5346-D988-4E91-9E65-F1BEBF33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939849-501F-41F6-9AD7-3DFF55E6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EF1D17-AD27-4154-9B98-5FC70856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11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B2D5A-3B5A-4BDE-8DA1-6002D094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7FB81F-B2A6-4E04-8F6A-3AF12C03F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5795C9-D7C9-4454-B742-9B265B5C9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2A2978-966A-44A0-8BB0-6BE3EED1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C62028-6FC9-4B08-B964-DC766E0F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87D1E8-6BC5-496A-84AB-B7BE82C7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9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9BA9C-7067-4B14-B9EE-7CE51D1B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7E29C8-16B0-43C2-B0AC-547B7CF89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8C21B4-C057-4B5B-A444-8362591B2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CFF21-6491-417A-B557-251662003513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603E15-ACFF-4396-9601-B2EDF052B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3DED88-3693-4DF2-872D-7AC396CEE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DE6DD-011F-430C-9167-F127A7000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16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784BA-86AB-4CE3-A1BB-5FC326456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6203" y="219150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Результаты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ПА </a:t>
            </a:r>
            <a:r>
              <a:rPr lang="ru-RU" dirty="0" smtClean="0"/>
              <a:t>2020-2021 по истории, обществознанию, географии, ОБЖ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B5C242-A879-4DDE-956C-4C88F4CFE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6024" y="4797792"/>
            <a:ext cx="9144000" cy="1655762"/>
          </a:xfrm>
        </p:spPr>
        <p:txBody>
          <a:bodyPr/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Руководитель ШМО общественных наук: </a:t>
            </a:r>
            <a:r>
              <a:rPr lang="ru-RU" dirty="0"/>
              <a:t>Максимова ЮМ</a:t>
            </a:r>
          </a:p>
        </p:txBody>
      </p:sp>
    </p:spTree>
    <p:extLst>
      <p:ext uri="{BB962C8B-B14F-4D97-AF65-F5344CB8AC3E}">
        <p14:creationId xmlns:p14="http://schemas.microsoft.com/office/powerpoint/2010/main" val="105739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5414"/>
            <a:ext cx="11999742" cy="5556739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Избегать завышения оценок у учащихся; </a:t>
            </a:r>
          </a:p>
          <a:p>
            <a:r>
              <a:rPr lang="ru-RU" i="1" dirty="0" smtClean="0"/>
              <a:t>Проанализировать ошибки и недочеты в работах учащихся; </a:t>
            </a:r>
          </a:p>
          <a:p>
            <a:r>
              <a:rPr lang="ru-RU" i="1" dirty="0" smtClean="0"/>
              <a:t>Дать рекомендации на  отработку материала учащимся, допустившим много ошибок в контрольных работах;</a:t>
            </a:r>
          </a:p>
          <a:p>
            <a:r>
              <a:rPr lang="ru-RU" i="1" dirty="0" smtClean="0"/>
              <a:t>С 6 класса начинать вводить формы заданий по типу ОГЭ/ВПР;</a:t>
            </a:r>
          </a:p>
          <a:p>
            <a:r>
              <a:rPr lang="ru-RU" i="1" dirty="0" smtClean="0"/>
              <a:t>На уроке проводить индивидуальную работу с неуспевающими, определить группу отстающих учеников; </a:t>
            </a:r>
          </a:p>
          <a:p>
            <a:r>
              <a:rPr lang="ru-RU" i="1" dirty="0" smtClean="0"/>
              <a:t>Особое внимание уделить повторению тем: " Природные зоны мира" и " Природные условия природных зон". </a:t>
            </a:r>
            <a:endParaRPr lang="ru-RU" dirty="0" smtClean="0"/>
          </a:p>
          <a:p>
            <a:r>
              <a:rPr lang="ru-RU" i="1" dirty="0" smtClean="0"/>
              <a:t>Уделять внимание повторению тем, вызвавших наибольшее затруднение у учащихся(Население России); </a:t>
            </a:r>
            <a:endParaRPr lang="ru-RU" dirty="0" smtClean="0"/>
          </a:p>
          <a:p>
            <a:r>
              <a:rPr lang="ru-RU" i="1" dirty="0" smtClean="0"/>
              <a:t>Совершенствовать работу с картами, атласами, диаграммами, схемами.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44108" y="196314"/>
            <a:ext cx="3283634" cy="8869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Рекомендации: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7863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/>
              <a:t>Анализ результатов промежуточной аттестации по ОБЖ в 5-10 классах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1015" y="1392701"/>
          <a:ext cx="11142785" cy="385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1692" y="5289451"/>
            <a:ext cx="11451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Результаты в 6-9 классах по ОБЖ положительные, уровень обученности за ПА и триместр практически равны, так же как и качество знаний. Высокие результаты показали 8 и 9 классы.  В 7-х классах все обучающиеся справились с работой ПА, по сравнению с другими классами, но качество знаний самое низко, по отношению к 6,8,9 классам.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5083" y="1209822"/>
            <a:ext cx="11760591" cy="5458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1) «2» по ПА: </a:t>
            </a:r>
          </a:p>
          <a:p>
            <a:pPr>
              <a:buNone/>
            </a:pPr>
            <a:r>
              <a:rPr lang="ru-RU" dirty="0" smtClean="0"/>
              <a:t>6кл: Красиков (6а); </a:t>
            </a:r>
            <a:r>
              <a:rPr lang="ru-RU" dirty="0" err="1" smtClean="0"/>
              <a:t>Бахтибеков</a:t>
            </a:r>
            <a:r>
              <a:rPr lang="ru-RU" dirty="0" smtClean="0"/>
              <a:t> </a:t>
            </a:r>
            <a:r>
              <a:rPr lang="ru-RU" dirty="0" err="1" smtClean="0"/>
              <a:t>Сиёвуш</a:t>
            </a:r>
            <a:r>
              <a:rPr lang="ru-RU" dirty="0" smtClean="0"/>
              <a:t> (8Б) и Моисеев Роман (8В); Лютова Алёна (9В)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На 26.04.2021 ПА проведена у всех обучающихся в 6,7,8,11 </a:t>
            </a:r>
            <a:r>
              <a:rPr lang="ru-RU" u="sng" dirty="0" err="1" smtClean="0">
                <a:solidFill>
                  <a:srgbClr val="FF0000"/>
                </a:solidFill>
              </a:rPr>
              <a:t>кл</a:t>
            </a:r>
            <a:r>
              <a:rPr lang="ru-RU" u="sng" dirty="0" smtClean="0">
                <a:solidFill>
                  <a:srgbClr val="FF0000"/>
                </a:solidFill>
              </a:rPr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2)Проблемы возникшие  в ходе работы на ПА:</a:t>
            </a:r>
            <a:endParaRPr lang="ru-RU" b="1" i="1" dirty="0" smtClean="0">
              <a:cs typeface="Times New Roman" pitchFamily="18" charset="0"/>
            </a:endParaRPr>
          </a:p>
          <a:p>
            <a:r>
              <a:rPr lang="ru-RU" b="1" i="1" dirty="0" smtClean="0">
                <a:cs typeface="Times New Roman" pitchFamily="18" charset="0"/>
              </a:rPr>
              <a:t>Сложные темы: </a:t>
            </a:r>
            <a:r>
              <a:rPr lang="ru-RU" dirty="0" smtClean="0">
                <a:cs typeface="Times New Roman" pitchFamily="18" charset="0"/>
              </a:rPr>
              <a:t>Разумна предосторожность; Психическое здоровье человека;</a:t>
            </a:r>
            <a:r>
              <a:rPr lang="ru-RU" kern="0" dirty="0" smtClean="0">
                <a:solidFill>
                  <a:sysClr val="windowText" lastClr="000000"/>
                </a:solidFill>
                <a:cs typeface="Times New Roman" pitchFamily="18" charset="0"/>
              </a:rPr>
              <a:t> Чрезвычайные ситуации природного и техногенного характера; Чрезвычайные ситуации социального характера; </a:t>
            </a:r>
            <a:r>
              <a:rPr lang="ru-RU" dirty="0" smtClean="0">
                <a:solidFill>
                  <a:sysClr val="windowText" lastClr="000000"/>
                </a:solidFill>
                <a:cs typeface="Times New Roman" pitchFamily="18" charset="0"/>
              </a:rPr>
              <a:t>Пожарная безопасность; </a:t>
            </a:r>
            <a:r>
              <a:rPr lang="ru-RU" b="1" dirty="0" smtClean="0">
                <a:solidFill>
                  <a:sysClr val="windowText" lastClr="000000"/>
                </a:solidFill>
                <a:cs typeface="Times New Roman" pitchFamily="18" charset="0"/>
              </a:rPr>
              <a:t>-</a:t>
            </a:r>
            <a:r>
              <a:rPr lang="ru-RU" dirty="0" smtClean="0">
                <a:solidFill>
                  <a:sysClr val="windowText" lastClr="000000"/>
                </a:solidFill>
                <a:cs typeface="Times New Roman" pitchFamily="18" charset="0"/>
              </a:rPr>
              <a:t>Безопасность на водоемах</a:t>
            </a:r>
            <a:endParaRPr lang="ru-RU" dirty="0" smtClean="0"/>
          </a:p>
          <a:p>
            <a:r>
              <a:rPr lang="ru-RU" dirty="0" smtClean="0">
                <a:solidFill>
                  <a:sysClr val="windowText" lastClr="000000"/>
                </a:solidFill>
                <a:cs typeface="Times New Roman" pitchFamily="18" charset="0"/>
              </a:rPr>
              <a:t> </a:t>
            </a:r>
            <a:r>
              <a:rPr lang="ru-RU" i="1" dirty="0" smtClean="0"/>
              <a:t>Объяснение смысла основных понятий, терминов;</a:t>
            </a:r>
          </a:p>
          <a:p>
            <a:r>
              <a:rPr lang="ru-RU" i="1" dirty="0" smtClean="0">
                <a:solidFill>
                  <a:sysClr val="windowText" lastClr="000000"/>
                </a:solidFill>
                <a:cs typeface="Times New Roman" pitchFamily="18" charset="0"/>
              </a:rPr>
              <a:t>Умения устанавливать причинно-следственные связи</a:t>
            </a:r>
            <a:endParaRPr lang="ru-RU" dirty="0" smtClean="0">
              <a:solidFill>
                <a:sysClr val="windowText" lastClr="000000"/>
              </a:solidFill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903763" y="266652"/>
            <a:ext cx="2158218" cy="9572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Проблемы: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947" y="1223888"/>
            <a:ext cx="11816861" cy="5634111"/>
          </a:xfrm>
        </p:spPr>
        <p:txBody>
          <a:bodyPr>
            <a:normAutofit/>
          </a:bodyPr>
          <a:lstStyle/>
          <a:p>
            <a:r>
              <a:rPr lang="ru-RU" i="1" dirty="0" smtClean="0"/>
              <a:t>Избегать завышения оценок у учащихся; </a:t>
            </a:r>
          </a:p>
          <a:p>
            <a:r>
              <a:rPr lang="ru-RU" i="1" dirty="0" smtClean="0"/>
              <a:t>Проанализировать ошибки и недочеты в работах учащихся; </a:t>
            </a:r>
          </a:p>
          <a:p>
            <a:r>
              <a:rPr lang="ru-RU" i="1" dirty="0" smtClean="0"/>
              <a:t>Дать рекомендации на  отработку материала учащимся, допустившим много ошибок в контрольных работах;</a:t>
            </a:r>
          </a:p>
          <a:p>
            <a:r>
              <a:rPr lang="ru-RU" dirty="0" smtClean="0"/>
              <a:t> Совершенствовать умения учащихся в области ОБЖ.</a:t>
            </a:r>
          </a:p>
          <a:p>
            <a:r>
              <a:rPr lang="ru-RU" i="1" dirty="0" smtClean="0"/>
              <a:t>На уроке проводить индивидуальную работу с неуспевающими, определить группу отстающих учеников; </a:t>
            </a:r>
          </a:p>
          <a:p>
            <a:r>
              <a:rPr lang="ru-RU" i="1" dirty="0" smtClean="0"/>
              <a:t>Особое внимание уделить повторению разделов: " Пожарная безопасность», «ЧС»</a:t>
            </a:r>
          </a:p>
          <a:p>
            <a:endParaRPr lang="ru-RU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58175" y="210379"/>
            <a:ext cx="3396175" cy="94317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Рекомендации: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3643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Анализ результатов промежуточной аттестации по истории в 5-11 классах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083213"/>
          <a:ext cx="12192000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6265" y="5401995"/>
            <a:ext cx="10649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Высокие результаты ПА по истории получили обучающиеся 9-х,11 классов, низкие результаты в 5-х классах, среднее положение занимают 6,7,8 классы. Уровень обученности за ПА и триместр в большей степени совпадают в 7,9,11 классах. Ярко выраженные различия в качестве знаний видно в 5кл, 7кл, 11 </a:t>
            </a:r>
            <a:r>
              <a:rPr lang="ru-RU" dirty="0" err="1" smtClean="0"/>
              <a:t>кл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7593" y="196948"/>
            <a:ext cx="2771335" cy="61897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Проблемы: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56602"/>
            <a:ext cx="11957538" cy="549343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1) «2»по ПА: </a:t>
            </a:r>
          </a:p>
          <a:p>
            <a:pPr>
              <a:buNone/>
            </a:pPr>
            <a:r>
              <a:rPr lang="ru-RU" sz="2000" dirty="0" smtClean="0"/>
              <a:t>* 5кл: С работой не справились 15 учеников: </a:t>
            </a:r>
            <a:r>
              <a:rPr lang="ru-RU" sz="2000" dirty="0" err="1" smtClean="0"/>
              <a:t>Кочарина</a:t>
            </a:r>
            <a:r>
              <a:rPr lang="ru-RU" sz="2000" dirty="0" smtClean="0"/>
              <a:t>, Нелина, Андрианова, Борисов, Кривошеева, Литвинов, Морозов, </a:t>
            </a:r>
            <a:r>
              <a:rPr lang="ru-RU" sz="2000" dirty="0" err="1" smtClean="0"/>
              <a:t>Кононков</a:t>
            </a:r>
            <a:r>
              <a:rPr lang="ru-RU" sz="2000" dirty="0" smtClean="0"/>
              <a:t>, </a:t>
            </a:r>
            <a:r>
              <a:rPr lang="ru-RU" sz="2000" dirty="0" err="1" smtClean="0"/>
              <a:t>Сумерин</a:t>
            </a:r>
            <a:r>
              <a:rPr lang="ru-RU" sz="2000" dirty="0" smtClean="0"/>
              <a:t>, </a:t>
            </a:r>
            <a:r>
              <a:rPr lang="ru-RU" sz="2000" dirty="0" err="1" smtClean="0"/>
              <a:t>Церегородцев</a:t>
            </a:r>
            <a:r>
              <a:rPr lang="ru-RU" sz="2000" dirty="0" smtClean="0"/>
              <a:t>, Руденко, Коротков, </a:t>
            </a:r>
            <a:r>
              <a:rPr lang="ru-RU" sz="2000" dirty="0" err="1" smtClean="0"/>
              <a:t>Созданов</a:t>
            </a:r>
            <a:r>
              <a:rPr lang="ru-RU" sz="2000" dirty="0" smtClean="0"/>
              <a:t>, Шорников, </a:t>
            </a:r>
            <a:r>
              <a:rPr lang="ru-RU" sz="2000" dirty="0" err="1" smtClean="0"/>
              <a:t>Шахомова</a:t>
            </a:r>
            <a:r>
              <a:rPr lang="ru-RU" sz="2000" dirty="0" smtClean="0"/>
              <a:t>; *6кл: </a:t>
            </a:r>
            <a:r>
              <a:rPr lang="ru-RU" sz="2000" dirty="0" smtClean="0"/>
              <a:t>2 </a:t>
            </a:r>
            <a:r>
              <a:rPr lang="ru-RU" sz="2000" dirty="0" err="1" smtClean="0"/>
              <a:t>уч</a:t>
            </a:r>
            <a:r>
              <a:rPr lang="ru-RU" sz="2000" dirty="0" smtClean="0"/>
              <a:t> - </a:t>
            </a:r>
            <a:r>
              <a:rPr lang="ru-RU" sz="2000" dirty="0" smtClean="0"/>
              <a:t>Красиков</a:t>
            </a:r>
            <a:r>
              <a:rPr lang="ru-RU" sz="2000" dirty="0" smtClean="0"/>
              <a:t>, </a:t>
            </a:r>
            <a:r>
              <a:rPr lang="ru-RU" sz="2000" dirty="0" err="1" smtClean="0"/>
              <a:t>Лисенков</a:t>
            </a:r>
            <a:r>
              <a:rPr lang="ru-RU" sz="2000" dirty="0" smtClean="0"/>
              <a:t>; *7кл: </a:t>
            </a:r>
            <a:r>
              <a:rPr lang="ru-RU" sz="2000" dirty="0" smtClean="0"/>
              <a:t>2 </a:t>
            </a:r>
            <a:r>
              <a:rPr lang="ru-RU" sz="2000" dirty="0" err="1" smtClean="0"/>
              <a:t>уч</a:t>
            </a:r>
            <a:r>
              <a:rPr lang="ru-RU" sz="2000" dirty="0" smtClean="0"/>
              <a:t> - Федотов</a:t>
            </a:r>
            <a:r>
              <a:rPr lang="ru-RU" sz="2000" dirty="0" smtClean="0"/>
              <a:t>, </a:t>
            </a:r>
            <a:r>
              <a:rPr lang="ru-RU" sz="2000" dirty="0" err="1" smtClean="0"/>
              <a:t>Шорникова</a:t>
            </a:r>
            <a:r>
              <a:rPr lang="ru-RU" sz="2000" dirty="0" smtClean="0"/>
              <a:t>; *8кл: </a:t>
            </a:r>
            <a:r>
              <a:rPr lang="ru-RU" sz="2000" dirty="0" smtClean="0"/>
              <a:t>7 </a:t>
            </a:r>
            <a:r>
              <a:rPr lang="ru-RU" sz="2000" dirty="0" err="1" smtClean="0"/>
              <a:t>уч</a:t>
            </a:r>
            <a:r>
              <a:rPr lang="ru-RU" sz="2000" dirty="0" smtClean="0"/>
              <a:t> - </a:t>
            </a:r>
            <a:r>
              <a:rPr lang="ru-RU" sz="2000" dirty="0" err="1" smtClean="0"/>
              <a:t>Желонкин</a:t>
            </a:r>
            <a:r>
              <a:rPr lang="ru-RU" sz="2000" dirty="0" smtClean="0"/>
              <a:t> </a:t>
            </a:r>
            <a:r>
              <a:rPr lang="ru-RU" sz="2000" dirty="0" smtClean="0"/>
              <a:t>Д., Каретников, Комлев, </a:t>
            </a:r>
            <a:r>
              <a:rPr lang="ru-RU" sz="2000" dirty="0" err="1" smtClean="0"/>
              <a:t>Курмаев</a:t>
            </a:r>
            <a:r>
              <a:rPr lang="ru-RU" sz="2000" dirty="0" smtClean="0"/>
              <a:t>, Моисеев, Новиков, Скворцов; *9кл:  все справились с работой; *11кл: все справились с работой</a:t>
            </a:r>
          </a:p>
          <a:p>
            <a:pPr>
              <a:buNone/>
            </a:pPr>
            <a:r>
              <a:rPr lang="ru-RU" sz="2000" u="sng" dirty="0" smtClean="0">
                <a:solidFill>
                  <a:srgbClr val="FF0000"/>
                </a:solidFill>
              </a:rPr>
              <a:t>На 26.04.2021 не проведена ПА у </a:t>
            </a:r>
            <a:r>
              <a:rPr lang="ru-RU" sz="2000" u="sng" dirty="0" err="1" smtClean="0">
                <a:solidFill>
                  <a:srgbClr val="FF0000"/>
                </a:solidFill>
              </a:rPr>
              <a:t>Батанова</a:t>
            </a:r>
            <a:r>
              <a:rPr lang="ru-RU" sz="2000" u="sng" dirty="0" smtClean="0">
                <a:solidFill>
                  <a:srgbClr val="FF0000"/>
                </a:solidFill>
              </a:rPr>
              <a:t>, Букиной, </a:t>
            </a:r>
            <a:r>
              <a:rPr lang="ru-RU" sz="2000" u="sng" dirty="0" err="1" smtClean="0">
                <a:solidFill>
                  <a:srgbClr val="FF0000"/>
                </a:solidFill>
              </a:rPr>
              <a:t>Апямина</a:t>
            </a:r>
            <a:r>
              <a:rPr lang="ru-RU" sz="2000" u="sng" dirty="0" smtClean="0">
                <a:solidFill>
                  <a:srgbClr val="FF0000"/>
                </a:solidFill>
              </a:rPr>
              <a:t>, </a:t>
            </a:r>
            <a:r>
              <a:rPr lang="ru-RU" sz="2000" u="sng" dirty="0" err="1" smtClean="0">
                <a:solidFill>
                  <a:srgbClr val="FF0000"/>
                </a:solidFill>
              </a:rPr>
              <a:t>Гродского</a:t>
            </a:r>
            <a:r>
              <a:rPr lang="ru-RU" sz="2000" u="sng" dirty="0" smtClean="0">
                <a:solidFill>
                  <a:srgbClr val="FF0000"/>
                </a:solidFill>
              </a:rPr>
              <a:t>, </a:t>
            </a:r>
            <a:r>
              <a:rPr lang="ru-RU" sz="2000" u="sng" dirty="0" err="1" smtClean="0">
                <a:solidFill>
                  <a:srgbClr val="FF0000"/>
                </a:solidFill>
              </a:rPr>
              <a:t>Исхакова,Козлова</a:t>
            </a:r>
            <a:r>
              <a:rPr lang="ru-RU" sz="2000" u="sng" dirty="0" smtClean="0">
                <a:solidFill>
                  <a:srgbClr val="FF0000"/>
                </a:solidFill>
              </a:rPr>
              <a:t>, </a:t>
            </a:r>
            <a:r>
              <a:rPr lang="ru-RU" sz="2000" u="sng" dirty="0" err="1" smtClean="0">
                <a:solidFill>
                  <a:srgbClr val="FF0000"/>
                </a:solidFill>
              </a:rPr>
              <a:t>Солиевой</a:t>
            </a:r>
            <a:r>
              <a:rPr lang="ru-RU" sz="2000" u="sng" dirty="0" smtClean="0">
                <a:solidFill>
                  <a:srgbClr val="FF0000"/>
                </a:solidFill>
              </a:rPr>
              <a:t>, Кривошеевой, Савиной, </a:t>
            </a:r>
            <a:r>
              <a:rPr lang="ru-RU" sz="2000" u="sng" dirty="0" err="1" smtClean="0">
                <a:solidFill>
                  <a:srgbClr val="FF0000"/>
                </a:solidFill>
              </a:rPr>
              <a:t>Поднозова</a:t>
            </a:r>
            <a:r>
              <a:rPr lang="ru-RU" sz="2000" u="sng" dirty="0" smtClean="0">
                <a:solidFill>
                  <a:srgbClr val="FF0000"/>
                </a:solidFill>
              </a:rPr>
              <a:t>, Зотовой, Литвинова, Красикова (6А). Учителя: Добролюбова ЛМ, Гадеева ЛГ</a:t>
            </a:r>
            <a:r>
              <a:rPr lang="ru-RU" sz="2000" u="sng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ru-RU" sz="2000" u="sng" dirty="0" smtClean="0"/>
              <a:t>2</a:t>
            </a:r>
            <a:r>
              <a:rPr lang="ru-RU" sz="2000" u="sng" dirty="0" smtClean="0"/>
              <a:t>) Проблемы возникшие  в ходе работы на ПА:</a:t>
            </a:r>
          </a:p>
          <a:p>
            <a:pPr>
              <a:buFontTx/>
              <a:buChar char="-"/>
            </a:pPr>
            <a:r>
              <a:rPr lang="ru-RU" sz="2000" i="1" dirty="0" smtClean="0"/>
              <a:t>объяснение смысла основных хронологических понятий, терминов;</a:t>
            </a:r>
          </a:p>
          <a:p>
            <a:pPr>
              <a:buNone/>
            </a:pPr>
            <a:r>
              <a:rPr lang="ru-RU" sz="2000" i="1" dirty="0" smtClean="0"/>
              <a:t> -  умение извлекать информацию из  исторической карты,  сопоставлять хронологическую последовательность событий и фактов;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000" i="1" dirty="0" smtClean="0"/>
              <a:t>определение причинно-следственных связей;</a:t>
            </a:r>
          </a:p>
          <a:p>
            <a:pPr>
              <a:buFontTx/>
              <a:buChar char="-"/>
            </a:pPr>
            <a:r>
              <a:rPr lang="ru-RU" sz="2000" i="1" dirty="0" smtClean="0"/>
              <a:t>УС в 6кл: - пересказ текста (49%)</a:t>
            </a:r>
            <a:r>
              <a:rPr lang="ru-RU" sz="2000" dirty="0" smtClean="0"/>
              <a:t>; </a:t>
            </a:r>
            <a:r>
              <a:rPr lang="ru-RU" sz="2000" i="1" dirty="0" smtClean="0"/>
              <a:t>-построение монологического высказывания по выбранной учеником теме(42%) </a:t>
            </a:r>
          </a:p>
          <a:p>
            <a:pPr>
              <a:buFontTx/>
              <a:buChar char="-"/>
            </a:pPr>
            <a:r>
              <a:rPr lang="ru-RU" sz="2000" i="1" dirty="0" smtClean="0"/>
              <a:t>Сложные разделы: Внешняя политика, Культура.</a:t>
            </a:r>
            <a:endParaRPr lang="ru-RU" sz="2000" dirty="0" smtClean="0"/>
          </a:p>
          <a:p>
            <a:pPr>
              <a:buFontTx/>
              <a:buChar char="-"/>
            </a:pPr>
            <a:endParaRPr lang="ru-RU" sz="2000" i="1" dirty="0" smtClean="0"/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3258" y="224448"/>
            <a:ext cx="3593123" cy="13255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Рекомендации: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" y="1716258"/>
            <a:ext cx="11830928" cy="5141742"/>
          </a:xfrm>
        </p:spPr>
        <p:txBody>
          <a:bodyPr>
            <a:normAutofit fontScale="92500" lnSpcReduction="10000"/>
          </a:bodyPr>
          <a:lstStyle/>
          <a:p>
            <a:r>
              <a:rPr lang="ru-RU" sz="2400" i="1" dirty="0" smtClean="0"/>
              <a:t>- избегать завышения оценок у учащихся;</a:t>
            </a:r>
            <a:r>
              <a:rPr lang="ru-RU" sz="2400" dirty="0" smtClean="0"/>
              <a:t> </a:t>
            </a:r>
          </a:p>
          <a:p>
            <a:r>
              <a:rPr lang="ru-RU" sz="2400" i="1" dirty="0" smtClean="0"/>
              <a:t>- проанализировать ошибки и недочеты в работах учащихся;</a:t>
            </a:r>
            <a:r>
              <a:rPr lang="ru-RU" sz="2400" dirty="0" smtClean="0"/>
              <a:t> </a:t>
            </a:r>
          </a:p>
          <a:p>
            <a:r>
              <a:rPr lang="ru-RU" sz="2400" i="1" dirty="0" smtClean="0"/>
              <a:t>- уделять внимание повторению тем, вызвавших наибольшее затруднение</a:t>
            </a:r>
            <a:endParaRPr lang="ru-RU" sz="2400" dirty="0" smtClean="0"/>
          </a:p>
          <a:p>
            <a:r>
              <a:rPr lang="ru-RU" sz="2400" i="1" dirty="0" smtClean="0"/>
              <a:t>- на уроке проводить индивидуальную работу с неуспевающими, определить группу отстающих учеников;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УС 6кл: </a:t>
            </a:r>
            <a:r>
              <a:rPr lang="ru-RU" sz="2400" i="1" dirty="0" smtClean="0"/>
              <a:t>- на уроках при проверке домашнего задания уделять внимание устному пересказу параграфа, сократить объем текста, убрать задание на раскрытие понятия, увеличить время на пересказ;</a:t>
            </a:r>
          </a:p>
          <a:p>
            <a:r>
              <a:rPr lang="ru-RU" sz="2400" i="1" dirty="0" smtClean="0"/>
              <a:t>Отводить больше времени  на изучение разделов «Внешняя политика», «Культура</a:t>
            </a:r>
            <a:r>
              <a:rPr lang="ru-RU" sz="2400" i="1" dirty="0" smtClean="0"/>
              <a:t>» (низкие результаты ВПР по данным разделам)</a:t>
            </a:r>
            <a:endParaRPr lang="ru-RU" sz="2400" i="1" dirty="0" smtClean="0"/>
          </a:p>
          <a:p>
            <a:r>
              <a:rPr lang="ru-RU" sz="2400" i="1" dirty="0" smtClean="0"/>
              <a:t>Учиться устному выступлению, устным ответам на вопросы, работе с картой и иллюстрациями. </a:t>
            </a:r>
          </a:p>
          <a:p>
            <a:r>
              <a:rPr lang="ru-RU" sz="2400" i="1" dirty="0" smtClean="0"/>
              <a:t>Провести ПА по истории у обучающихся  5,6 классов с 11.05-14.05.2021 (у </a:t>
            </a:r>
            <a:r>
              <a:rPr lang="ru-RU" sz="2400" u="sng" dirty="0" err="1" smtClean="0"/>
              <a:t>Батанова</a:t>
            </a:r>
            <a:r>
              <a:rPr lang="ru-RU" sz="2400" u="sng" dirty="0" smtClean="0"/>
              <a:t>, Букиной, </a:t>
            </a:r>
            <a:r>
              <a:rPr lang="ru-RU" sz="2400" u="sng" dirty="0" err="1" smtClean="0"/>
              <a:t>Апямина</a:t>
            </a:r>
            <a:r>
              <a:rPr lang="ru-RU" sz="2400" u="sng" dirty="0" smtClean="0"/>
              <a:t>, </a:t>
            </a:r>
            <a:r>
              <a:rPr lang="ru-RU" sz="2400" u="sng" dirty="0" err="1" smtClean="0"/>
              <a:t>Гродского</a:t>
            </a:r>
            <a:r>
              <a:rPr lang="ru-RU" sz="2400" u="sng" dirty="0" smtClean="0"/>
              <a:t>, </a:t>
            </a:r>
            <a:r>
              <a:rPr lang="ru-RU" sz="2400" u="sng" dirty="0" err="1" smtClean="0"/>
              <a:t>Исхакова,Козлова</a:t>
            </a:r>
            <a:r>
              <a:rPr lang="ru-RU" sz="2400" u="sng" dirty="0" smtClean="0"/>
              <a:t>, </a:t>
            </a:r>
            <a:r>
              <a:rPr lang="ru-RU" sz="2400" u="sng" dirty="0" err="1" smtClean="0"/>
              <a:t>Солиевой</a:t>
            </a:r>
            <a:r>
              <a:rPr lang="ru-RU" sz="2400" u="sng" dirty="0" smtClean="0"/>
              <a:t>, Кривошеевой, Савиной, </a:t>
            </a:r>
            <a:r>
              <a:rPr lang="ru-RU" sz="2400" u="sng" dirty="0" err="1" smtClean="0"/>
              <a:t>Поднозова</a:t>
            </a:r>
            <a:r>
              <a:rPr lang="ru-RU" sz="2400" u="sng" dirty="0" smtClean="0"/>
              <a:t>, Зотовой, Литвинова, Красикова)</a:t>
            </a:r>
            <a:endParaRPr lang="ru-RU" sz="2400" i="1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Анализ результатов промежуточной аттестации по обществознанию в 6-11 классах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2880" y="1505243"/>
          <a:ext cx="11816862" cy="330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8302" y="4811151"/>
            <a:ext cx="117136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Низкие результаты ПА по обществознанию были получены в 7-х и 9-х классах. В 9-х низкий уровень качества обучения , так как в 9 классе формой ПА являлся пробный ОГЭ по обществознанию, высокие результаты получили часть обучающихся, которые выбрали данный предмет для экзамена, что говорит о необходимости правильного и разумного выбора экзаменов в 9 классе. 8,9,11 классы в полном составе положительно написали ПА. Низкий показатель качества знаний в 7-х классах за ПА категорично отличается от качества за триместр, что говорит о плохом усвоении учеников материала за 7 класс по обществознанию 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948" y="1322363"/>
            <a:ext cx="11760590" cy="52331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1) «2»по ПА: </a:t>
            </a:r>
          </a:p>
          <a:p>
            <a:pPr>
              <a:buNone/>
            </a:pPr>
            <a:r>
              <a:rPr lang="ru-RU" sz="2400" dirty="0" smtClean="0"/>
              <a:t>* 6кл:с работой не справились 8 обучающихся (Красиков, Кириков Лихачев, Скворцов, Зайцев, Игнатьев, </a:t>
            </a:r>
            <a:r>
              <a:rPr lang="ru-RU" sz="2400" dirty="0" err="1" smtClean="0"/>
              <a:t>Какоуров</a:t>
            </a:r>
            <a:r>
              <a:rPr lang="ru-RU" sz="2400" dirty="0" smtClean="0"/>
              <a:t>, </a:t>
            </a:r>
            <a:r>
              <a:rPr lang="ru-RU" sz="2400" dirty="0" err="1" smtClean="0"/>
              <a:t>Рузматов</a:t>
            </a:r>
            <a:r>
              <a:rPr lang="ru-RU" sz="2400" dirty="0" smtClean="0"/>
              <a:t>); *7кл: с работой не справились 15 обучающихся (Черемухин, </a:t>
            </a:r>
            <a:r>
              <a:rPr lang="ru-RU" sz="2400" dirty="0" err="1" smtClean="0"/>
              <a:t>Микинина</a:t>
            </a:r>
            <a:r>
              <a:rPr lang="ru-RU" sz="2400" dirty="0" smtClean="0"/>
              <a:t>, Климова, </a:t>
            </a:r>
            <a:r>
              <a:rPr lang="ru-RU" sz="2400" dirty="0" err="1" smtClean="0"/>
              <a:t>Галузин</a:t>
            </a:r>
            <a:r>
              <a:rPr lang="ru-RU" sz="2400" dirty="0" smtClean="0"/>
              <a:t>, </a:t>
            </a:r>
            <a:r>
              <a:rPr lang="ru-RU" sz="2400" dirty="0" err="1" smtClean="0"/>
              <a:t>Шорникова</a:t>
            </a:r>
            <a:r>
              <a:rPr lang="ru-RU" sz="2400" dirty="0" smtClean="0"/>
              <a:t>, Хапугин, Федотов, Тихомиров, Разина, Остроумова, Найденова, Мочалов, Крюков, Долгополова, Безруков); *8кл: все справились; *9кл: все справились; *11кл: все справились.</a:t>
            </a:r>
          </a:p>
          <a:p>
            <a:pPr>
              <a:buNone/>
            </a:pPr>
            <a:r>
              <a:rPr lang="ru-RU" sz="2400" u="sng" dirty="0" smtClean="0">
                <a:solidFill>
                  <a:srgbClr val="FF0000"/>
                </a:solidFill>
              </a:rPr>
              <a:t>На 26.04.2021 не проведена ПА у Красикова (6А). Учитель: Гадеева ЛГ</a:t>
            </a:r>
          </a:p>
          <a:p>
            <a:pPr>
              <a:buNone/>
            </a:pPr>
            <a:r>
              <a:rPr lang="ru-RU" sz="2400" u="sng" dirty="0" smtClean="0"/>
              <a:t>2) Проблемы возникшие  в ходе работы на ПА:</a:t>
            </a:r>
          </a:p>
          <a:p>
            <a:r>
              <a:rPr lang="ru-RU" sz="2400" b="1" i="1" dirty="0" smtClean="0"/>
              <a:t>Сложные темы: </a:t>
            </a:r>
            <a:r>
              <a:rPr lang="ru-RU" sz="2400" i="1" dirty="0" smtClean="0"/>
              <a:t>-ВВП; Конкуренция производителей в рыночной экономике; Познание; Способности; Сфера духовной культуры; Политическая сфера.</a:t>
            </a:r>
          </a:p>
          <a:p>
            <a:r>
              <a:rPr lang="ru-RU" sz="2400" i="1" dirty="0" smtClean="0"/>
              <a:t>Умение работать со схемой, строить связные предложения с использованием предложенных понятий; умение устанавливать соответствия; анализ социальной ситуации (график: сходства/различия), работа и анализ текста.</a:t>
            </a:r>
          </a:p>
          <a:p>
            <a:endParaRPr lang="ru-RU" sz="2400" i="1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453596" y="168812"/>
            <a:ext cx="2284828" cy="10697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Проблемы: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" y="1266092"/>
            <a:ext cx="11802794" cy="534572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Избегать завышения оценок у учащихся; </a:t>
            </a:r>
          </a:p>
          <a:p>
            <a:r>
              <a:rPr lang="ru-RU" i="1" dirty="0" smtClean="0"/>
              <a:t>Проанализировать ошибки и недочеты в работах учащихся и дать рекомендации на  отработку материала учащимся, допустившим много ошибок в контрольных работах;</a:t>
            </a:r>
          </a:p>
          <a:p>
            <a:r>
              <a:rPr lang="ru-RU" i="1" dirty="0" smtClean="0"/>
              <a:t>С 6 класса начинать вводить формы заданий по типу </a:t>
            </a:r>
            <a:r>
              <a:rPr lang="ru-RU" i="1" dirty="0" smtClean="0"/>
              <a:t>ОГЭ/ВПР, работать с графиками, схемами, проблемными задачами;</a:t>
            </a:r>
            <a:endParaRPr lang="ru-RU" i="1" dirty="0" smtClean="0"/>
          </a:p>
          <a:p>
            <a:r>
              <a:rPr lang="ru-RU" i="1" dirty="0" smtClean="0"/>
              <a:t>На уроке проводить индивидуальную работу с неуспевающими, определить группу отстающих учеников; </a:t>
            </a:r>
          </a:p>
          <a:p>
            <a:r>
              <a:rPr lang="ru-RU" i="1" dirty="0" smtClean="0"/>
              <a:t>Отводить больше времени  на изучение разделов «Политика», «Экономика»</a:t>
            </a:r>
          </a:p>
          <a:p>
            <a:r>
              <a:rPr lang="ru-RU" i="1" dirty="0" smtClean="0"/>
              <a:t>Учиться работать с текстом, уметь его анализировать и приводить теоретические/практические доводы к поставленной проблеме;</a:t>
            </a:r>
          </a:p>
          <a:p>
            <a:r>
              <a:rPr lang="ru-RU" i="1" dirty="0" smtClean="0"/>
              <a:t> Применение обществоведческих знаний в процессе решения обществоведческих задач.</a:t>
            </a:r>
          </a:p>
          <a:p>
            <a:r>
              <a:rPr lang="ru-RU" i="1" dirty="0" smtClean="0"/>
              <a:t>В 8 классе в начале года повторить темы за 7 класс, которые были освоены на низком уровне, внести корректировки в планирование.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369190" y="168812"/>
            <a:ext cx="3339905" cy="106977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Рекомендации: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/>
              <a:t>Анализ результатов промежуточной аттестации по географии в 5-11 классах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3218" y="1147201"/>
          <a:ext cx="11755902" cy="3551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4966" y="4690127"/>
            <a:ext cx="1085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Высокие результаты ПА по географии получили обучающиеся 8-х,11 классов, низкие результаты в 5-х классах, где качество знаний за ПА равно 28% и резко отличается от качества за триместр, среднее положение занимают 6,7 классы. В 5,6,8,11 классах все ученики справились с работой, кроме 7класса, где уровень обученности за ПА равен 94%.  Уровень обученности за ПА и триместр в большей степени совпадают в 7,9,11 классах.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947" y="1223888"/>
            <a:ext cx="11746523" cy="53597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1) «2» по ПА имеют ученики 7А </a:t>
            </a:r>
            <a:r>
              <a:rPr lang="ru-RU" b="1" dirty="0" err="1" smtClean="0">
                <a:solidFill>
                  <a:srgbClr val="FF0000"/>
                </a:solidFill>
              </a:rPr>
              <a:t>кл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err="1" smtClean="0">
                <a:solidFill>
                  <a:srgbClr val="FF0000"/>
                </a:solidFill>
              </a:rPr>
              <a:t>Шичков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Плахин</a:t>
            </a:r>
            <a:r>
              <a:rPr lang="ru-RU" b="1" dirty="0" smtClean="0">
                <a:solidFill>
                  <a:srgbClr val="FF0000"/>
                </a:solidFill>
              </a:rPr>
              <a:t>, Симаков, с которыми успешно была проведена повторная ПА в форме УС.</a:t>
            </a:r>
          </a:p>
          <a:p>
            <a:pPr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На 26.04.2021 ПА не проведена у Симонова (6А)</a:t>
            </a:r>
          </a:p>
          <a:p>
            <a:pPr>
              <a:buNone/>
            </a:pPr>
            <a:r>
              <a:rPr lang="ru-RU" u="sng" dirty="0" smtClean="0"/>
              <a:t>2) Проблемы возникшие  в ходе работы на ПА:</a:t>
            </a:r>
          </a:p>
          <a:p>
            <a:r>
              <a:rPr lang="ru-RU" b="1" i="1" dirty="0" smtClean="0"/>
              <a:t>Сложные темы: </a:t>
            </a:r>
            <a:r>
              <a:rPr lang="ru-RU" i="1" dirty="0" smtClean="0"/>
              <a:t>Часовые пояса и их связь с вращением земли вокруг своей оси; Атмосфера; Водные ресурсы Мира и России; Демографическая политика; </a:t>
            </a:r>
            <a:endParaRPr lang="ru-RU" dirty="0" smtClean="0"/>
          </a:p>
          <a:p>
            <a:r>
              <a:rPr lang="ru-RU" i="1" dirty="0" smtClean="0"/>
              <a:t>УС в 7кл: не были раскрыты все темы в пересказе  (23%) 2. Монологическое высказывание - не названы все пункты  плана (25%), без ошибок в диалоге справились только 8%</a:t>
            </a:r>
          </a:p>
          <a:p>
            <a:r>
              <a:rPr lang="ru-RU" i="1" dirty="0" smtClean="0"/>
              <a:t>Знать и понимать особенности населения России  (48%), не все знают этнический состав России; Уметь выделять (узнавать) существенные признаки географических объектов и явлений ;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431323" y="182246"/>
            <a:ext cx="2236763" cy="9572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Проблемы: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1352</Words>
  <Application>Microsoft Office PowerPoint</Application>
  <PresentationFormat>Широкоэкранный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       Результаты  ПА 2020-2021 по истории, обществознанию, географии, ОБЖ </vt:lpstr>
      <vt:lpstr> Анализ результатов промежуточной аттестации по истории в 5-11 классах </vt:lpstr>
      <vt:lpstr>Проблемы:</vt:lpstr>
      <vt:lpstr>Рекомендации:</vt:lpstr>
      <vt:lpstr>Анализ результатов промежуточной аттестации по обществознанию в 6-11 классах</vt:lpstr>
      <vt:lpstr>Проблемы:</vt:lpstr>
      <vt:lpstr>Рекомендации:</vt:lpstr>
      <vt:lpstr>Анализ результатов промежуточной аттестации по географии в 5-11 классах</vt:lpstr>
      <vt:lpstr>Проблемы:</vt:lpstr>
      <vt:lpstr>Рекомендации:</vt:lpstr>
      <vt:lpstr>Анализ результатов промежуточной аттестации по ОБЖ в 5-10 классах</vt:lpstr>
      <vt:lpstr>Проблемы:</vt:lpstr>
      <vt:lpstr>Рекомендации: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ПА 2020-2021 ШМО общественных наук</dc:title>
  <dc:creator>Учитель</dc:creator>
  <cp:lastModifiedBy>user</cp:lastModifiedBy>
  <cp:revision>55</cp:revision>
  <dcterms:created xsi:type="dcterms:W3CDTF">2021-04-26T06:14:37Z</dcterms:created>
  <dcterms:modified xsi:type="dcterms:W3CDTF">2021-04-29T10:05:00Z</dcterms:modified>
</cp:coreProperties>
</file>