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7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9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C2B5B4-22DF-487D-9469-3BCC42137F93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DC3BD-9B44-4873-ABDE-907F01083F7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2400" cy="2550145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Работа над индивидуальным проектом в МАОУ СШ №4 г. Бор как форма промежуточной аттестации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4005064"/>
            <a:ext cx="6408712" cy="259228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ru-RU" sz="2000" b="1" dirty="0" smtClean="0">
                <a:solidFill>
                  <a:schemeClr val="tx1"/>
                </a:solidFill>
              </a:rPr>
              <a:t>Индивидуальный проект </a:t>
            </a:r>
            <a:r>
              <a:rPr lang="ru-RU" sz="2000" dirty="0" smtClean="0">
                <a:solidFill>
                  <a:schemeClr val="tx1"/>
                </a:solidFill>
              </a:rPr>
              <a:t>– это учебный проект, выполняемый в рамках одного или нескольких учебных предметов с целью продемонстрировать свои достижения в самостоятельном освоении содержания и методов избранных областей знаний и/или видов деятельности и способность проектировать и осуществлять целесообразную и результативную деятельность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386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u="sng" dirty="0" smtClean="0">
                <a:solidFill>
                  <a:srgbClr val="FF0000"/>
                </a:solidFill>
              </a:rPr>
              <a:t>ИНФОРМАЦИОННЫЙ ПРОЕКТ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Введение. 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По объему не превышает 1 страницу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879899"/>
          <a:ext cx="8712968" cy="5623021"/>
        </p:xfrm>
        <a:graphic>
          <a:graphicData uri="http://schemas.openxmlformats.org/drawingml/2006/table">
            <a:tbl>
              <a:tblPr/>
              <a:tblGrid>
                <a:gridCol w="1315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7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6855">
                <a:tc>
                  <a:txBody>
                    <a:bodyPr/>
                    <a:lstStyle/>
                    <a:p>
                      <a:r>
                        <a:rPr lang="ru-RU" sz="1800" b="1" dirty="0"/>
                        <a:t>Элемент введения</a:t>
                      </a:r>
                    </a:p>
                  </a:txBody>
                  <a:tcPr marL="48520" marR="48520" marT="24260" marB="24260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Комментарий к формулировке</a:t>
                      </a:r>
                    </a:p>
                  </a:txBody>
                  <a:tcPr marL="48520" marR="48520" marT="24260" marB="24260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855">
                <a:tc>
                  <a:txBody>
                    <a:bodyPr/>
                    <a:lstStyle/>
                    <a:p>
                      <a:r>
                        <a:rPr lang="ru-RU" sz="1800" b="1" dirty="0"/>
                        <a:t>Актуальность  темы</a:t>
                      </a:r>
                    </a:p>
                  </a:txBody>
                  <a:tcPr marL="48520" marR="48520" marT="24260" marB="24260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i="1" dirty="0"/>
                        <a:t>Почему эту работу следует делать?</a:t>
                      </a:r>
                      <a:endParaRPr lang="ru-RU" sz="1800" dirty="0"/>
                    </a:p>
                  </a:txBody>
                  <a:tcPr marL="48520" marR="48520" marT="24260" marB="24260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812">
                <a:tc>
                  <a:txBody>
                    <a:bodyPr/>
                    <a:lstStyle/>
                    <a:p>
                      <a:r>
                        <a:rPr lang="ru-RU" sz="1800" b="1" dirty="0"/>
                        <a:t>Цель проекта</a:t>
                      </a:r>
                    </a:p>
                  </a:txBody>
                  <a:tcPr marL="48520" marR="48520" marT="24260" marB="24260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i="1" dirty="0"/>
                        <a:t>Какой результат будет </a:t>
                      </a:r>
                      <a:r>
                        <a:rPr lang="ru-RU" sz="1800" i="1" dirty="0" err="1"/>
                        <a:t>полу­чен?</a:t>
                      </a:r>
                      <a:r>
                        <a:rPr lang="ru-RU" sz="1800" dirty="0" err="1"/>
                        <a:t>Насколько</a:t>
                      </a:r>
                      <a:r>
                        <a:rPr lang="ru-RU" sz="1800" dirty="0"/>
                        <a:t> он достижим.</a:t>
                      </a:r>
                    </a:p>
                  </a:txBody>
                  <a:tcPr marL="48520" marR="48520" marT="24260" marB="24260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0986">
                <a:tc>
                  <a:txBody>
                    <a:bodyPr/>
                    <a:lstStyle/>
                    <a:p>
                      <a:r>
                        <a:rPr lang="ru-RU" sz="1800" b="1" dirty="0"/>
                        <a:t>Задачи работы</a:t>
                      </a:r>
                    </a:p>
                  </a:txBody>
                  <a:tcPr marL="48520" marR="48520" marT="24260" marB="24260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i="1" dirty="0"/>
                        <a:t>Как идти к результату?</a:t>
                      </a:r>
                      <a:r>
                        <a:rPr lang="ru-RU" sz="1800" dirty="0"/>
                        <a:t> Формулировки задач. Рекомендуется сформулировать 3 – 4 задачи.</a:t>
                      </a:r>
                    </a:p>
                  </a:txBody>
                  <a:tcPr marL="48520" marR="48520" marT="24260" marB="24260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15745">
                <a:tc>
                  <a:txBody>
                    <a:bodyPr/>
                    <a:lstStyle/>
                    <a:p>
                      <a:r>
                        <a:rPr lang="ru-RU" sz="1800" b="1" dirty="0"/>
                        <a:t>Значимость</a:t>
                      </a:r>
                    </a:p>
                  </a:txBody>
                  <a:tcPr marL="48520" marR="48520" marT="24260" marB="24260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i="1" dirty="0"/>
                        <a:t>Что нового, ценного дала </a:t>
                      </a:r>
                      <a:r>
                        <a:rPr lang="ru-RU" sz="1800" i="1" dirty="0" err="1"/>
                        <a:t>работа?</a:t>
                      </a:r>
                      <a:r>
                        <a:rPr lang="ru-RU" sz="1800" dirty="0" err="1"/>
                        <a:t>Описание</a:t>
                      </a:r>
                      <a:r>
                        <a:rPr lang="ru-RU" sz="1800" dirty="0"/>
                        <a:t> предполагаемого результата. Чем интересен конечный продукт с точки зрения его практического применения,</a:t>
                      </a:r>
                      <a:r>
                        <a:rPr lang="ru-RU" sz="1800" i="1" dirty="0"/>
                        <a:t> где можно будет его применить.</a:t>
                      </a:r>
                      <a:endParaRPr lang="ru-RU" sz="1800" dirty="0"/>
                    </a:p>
                  </a:txBody>
                  <a:tcPr marL="48520" marR="48520" marT="24260" marB="24260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34158">
                <a:tc>
                  <a:txBody>
                    <a:bodyPr/>
                    <a:lstStyle/>
                    <a:p>
                      <a:r>
                        <a:rPr lang="ru-RU" sz="1800" b="1" dirty="0"/>
                        <a:t>Завершающая часть введения</a:t>
                      </a:r>
                    </a:p>
                  </a:txBody>
                  <a:tcPr marL="48520" marR="48520" marT="24260" marB="24260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i="1" dirty="0"/>
                        <a:t>Что в итоге в проекте представлено, какими качествами будет обладать конечный продукт. Каков </a:t>
                      </a:r>
                      <a:r>
                        <a:rPr lang="ru-RU" sz="1800" dirty="0"/>
                        <a:t>личный вклад автора работы в решение проблемы.</a:t>
                      </a:r>
                    </a:p>
                  </a:txBody>
                  <a:tcPr marL="48520" marR="48520" marT="24260" marB="24260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36712"/>
            <a:ext cx="8291264" cy="583264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5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Основная часть</a:t>
            </a:r>
            <a:r>
              <a:rPr lang="ru-RU" sz="4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- рассказ о самой деятельности, как создавался продукт, какие возникали идеи, какие идеи и почему были отвергнуты, какие были приняты и почему, какие были трудности в ходе работы над проектом, как преодолевались.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5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 заключении </a:t>
            </a:r>
            <a:r>
              <a:rPr lang="ru-RU" sz="4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кратко формулируются основные результаты (выводы) работы в виде утверждения, а не перечисления того, что было сделано. Это тезисы, кратко сформулированные и пронумерованные положения без развернутой аргументации. Предложения: где может быть использован информационный продукт, можно ли в дальнейшем использовать конечный продукт как наглядное пособие или дидактический материал?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5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4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Информационные проекты не должны копировать дословно содержание первоисточника, а представлять собой новый вторичный текст, создаваемый в результате систематизации и обобщения материала первоисточника, его аналитической переработки.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4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Конечная цель информационного проекта – научиться создавать собственную информацию в виде текстов, презентовать ее слушателям или зрителям. Информационный проект может стать частью исследовательской работы.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4500" b="1" u="sng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500" b="1" u="sng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Форма продукта </a:t>
            </a:r>
            <a:r>
              <a:rPr lang="ru-RU" sz="45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проектной деятельности</a:t>
            </a:r>
            <a:r>
              <a:rPr lang="ru-RU" sz="45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(информационного продукта): реферат, доклад, статья, буклет, презентация, викторина, путеводитель, сборник, справочник, видеофильм.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229871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u="sng" dirty="0" smtClean="0">
                <a:solidFill>
                  <a:srgbClr val="FF0000"/>
                </a:solidFill>
              </a:rPr>
              <a:t>ИНФОРМАЦИОННЫЙ</a:t>
            </a:r>
            <a:r>
              <a:rPr lang="ru-RU" sz="2400" b="1" i="1" u="sng" dirty="0">
                <a:solidFill>
                  <a:srgbClr val="FF0000"/>
                </a:solidFill>
              </a:rPr>
              <a:t> </a:t>
            </a:r>
            <a:r>
              <a:rPr lang="ru-RU" sz="2400" b="1" i="1" u="sng" dirty="0" smtClean="0">
                <a:solidFill>
                  <a:srgbClr val="FF0000"/>
                </a:solidFill>
              </a:rPr>
              <a:t>ПРОЕКТ</a:t>
            </a:r>
            <a:endParaRPr lang="ru-RU" sz="2400" b="1" i="1" u="sng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i="1" u="sng" dirty="0" smtClean="0">
                <a:solidFill>
                  <a:srgbClr val="FF0000"/>
                </a:solidFill>
              </a:rPr>
              <a:t>ИССЛЕДОВАТЕЛЬСКИЙ</a:t>
            </a:r>
            <a:r>
              <a:rPr lang="ru-RU" sz="2000" b="1" i="1" u="sng" dirty="0" smtClean="0">
                <a:solidFill>
                  <a:srgbClr val="FF0000"/>
                </a:solidFill>
              </a:rPr>
              <a:t> ПРОЕКТ</a:t>
            </a:r>
            <a:br>
              <a:rPr lang="ru-RU" sz="2000" b="1" i="1" u="sng" dirty="0" smtClean="0">
                <a:solidFill>
                  <a:srgbClr val="FF0000"/>
                </a:solidFill>
              </a:rPr>
            </a:br>
            <a:endParaRPr lang="ru-RU" sz="2000" b="1" i="1" u="sng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  <a:r>
              <a:rPr lang="ru-RU" b="1" dirty="0" smtClean="0"/>
              <a:t>Под исследовательским проектом </a:t>
            </a:r>
            <a:r>
              <a:rPr lang="ru-RU" dirty="0" smtClean="0"/>
              <a:t>подразумевается деятельность автора, направленная на решение исследовательской проблемы (задачи) с заранее неизвестным решением и предполагающая наличие основных этапов, характерных для научного исследования:</a:t>
            </a:r>
          </a:p>
          <a:p>
            <a:pPr>
              <a:buNone/>
            </a:pPr>
            <a:r>
              <a:rPr lang="ru-RU" dirty="0" smtClean="0"/>
              <a:t>- постановка проблемы,</a:t>
            </a:r>
          </a:p>
          <a:p>
            <a:pPr>
              <a:buNone/>
            </a:pPr>
            <a:r>
              <a:rPr lang="ru-RU" dirty="0" smtClean="0"/>
              <a:t>- изучение теории, посвященной данной проблематике,</a:t>
            </a:r>
          </a:p>
          <a:p>
            <a:pPr>
              <a:buNone/>
            </a:pPr>
            <a:r>
              <a:rPr lang="ru-RU" dirty="0" smtClean="0"/>
              <a:t>- подбор методик исследования и практическое овладение ими,</a:t>
            </a:r>
          </a:p>
          <a:p>
            <a:pPr>
              <a:buNone/>
            </a:pPr>
            <a:r>
              <a:rPr lang="ru-RU" dirty="0" smtClean="0"/>
              <a:t>- сбор собственного материала,</a:t>
            </a:r>
          </a:p>
          <a:p>
            <a:pPr>
              <a:buNone/>
            </a:pPr>
            <a:r>
              <a:rPr lang="ru-RU" dirty="0" smtClean="0"/>
              <a:t>- его анализ и обобщение,</a:t>
            </a:r>
          </a:p>
          <a:p>
            <a:pPr>
              <a:buNone/>
            </a:pPr>
            <a:r>
              <a:rPr lang="ru-RU" dirty="0" smtClean="0"/>
              <a:t>- научный комментарий,</a:t>
            </a:r>
          </a:p>
          <a:p>
            <a:pPr>
              <a:buNone/>
            </a:pPr>
            <a:r>
              <a:rPr lang="ru-RU" dirty="0" smtClean="0"/>
              <a:t>- собственные выводы.</a:t>
            </a:r>
          </a:p>
          <a:p>
            <a:r>
              <a:rPr lang="ru-RU" b="1" u="sng" dirty="0" smtClean="0"/>
              <a:t>Форма продукта</a:t>
            </a:r>
            <a:r>
              <a:rPr lang="ru-RU" dirty="0" smtClean="0"/>
              <a:t>: реферат.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100" b="1" dirty="0" smtClean="0"/>
              <a:t>Введение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730452"/>
          <a:ext cx="8820472" cy="6127548"/>
        </p:xfrm>
        <a:graphic>
          <a:graphicData uri="http://schemas.openxmlformats.org/drawingml/2006/table">
            <a:tbl>
              <a:tblPr/>
              <a:tblGrid>
                <a:gridCol w="1334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85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048">
                <a:tc>
                  <a:txBody>
                    <a:bodyPr/>
                    <a:lstStyle/>
                    <a:p>
                      <a:r>
                        <a:rPr lang="ru-RU" sz="1600" b="1" dirty="0"/>
                        <a:t>Элемент введения</a:t>
                      </a:r>
                    </a:p>
                  </a:txBody>
                  <a:tcPr marL="51643" marR="51643" marT="25821" marB="25821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/>
                        <a:t>Комментарий к формулировке</a:t>
                      </a:r>
                    </a:p>
                  </a:txBody>
                  <a:tcPr marL="51643" marR="51643" marT="25821" marB="25821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504">
                <a:tc>
                  <a:txBody>
                    <a:bodyPr/>
                    <a:lstStyle/>
                    <a:p>
                      <a:r>
                        <a:rPr lang="ru-RU" sz="1600" b="1" dirty="0"/>
                        <a:t>Актуальность темы</a:t>
                      </a:r>
                    </a:p>
                  </a:txBody>
                  <a:tcPr marL="51643" marR="51643" marT="25821" marB="25821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i="1" dirty="0"/>
                        <a:t>Почему это следует делать?</a:t>
                      </a:r>
                      <a:endParaRPr lang="ru-RU" sz="1600" dirty="0"/>
                    </a:p>
                  </a:txBody>
                  <a:tcPr marL="51643" marR="51643" marT="25821" marB="25821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885">
                <a:tc>
                  <a:txBody>
                    <a:bodyPr/>
                    <a:lstStyle/>
                    <a:p>
                      <a:r>
                        <a:rPr lang="ru-RU" sz="1600" b="1" dirty="0"/>
                        <a:t>Цель проекта</a:t>
                      </a:r>
                    </a:p>
                  </a:txBody>
                  <a:tcPr marL="51643" marR="51643" marT="25821" marB="25821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i="1" dirty="0"/>
                        <a:t>Какой результат будет полу­чен?</a:t>
                      </a:r>
                      <a:endParaRPr lang="ru-RU" sz="1600" dirty="0"/>
                    </a:p>
                  </a:txBody>
                  <a:tcPr marL="51643" marR="51643" marT="25821" marB="25821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4693">
                <a:tc>
                  <a:txBody>
                    <a:bodyPr/>
                    <a:lstStyle/>
                    <a:p>
                      <a:r>
                        <a:rPr lang="ru-RU" sz="1600" b="1" dirty="0"/>
                        <a:t>Задачи работы</a:t>
                      </a:r>
                    </a:p>
                  </a:txBody>
                  <a:tcPr marL="51643" marR="51643" marT="25821" marB="25821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i="1" dirty="0"/>
                        <a:t>Как идти к результату?</a:t>
                      </a:r>
                      <a:r>
                        <a:rPr lang="ru-RU" sz="1600" dirty="0"/>
                        <a:t> Формулировки задач </a:t>
                      </a:r>
                      <a:r>
                        <a:rPr lang="ru-RU" sz="1600" dirty="0" smtClean="0"/>
                        <a:t>необходимо </a:t>
                      </a:r>
                      <a:r>
                        <a:rPr lang="ru-RU" sz="1600" dirty="0"/>
                        <a:t>делать как можно более тщательно, поскольку описание их решения должно составить содержание глав и параграфов работы. Рекомендуется сформулировать 3 – 4 задачи.</a:t>
                      </a:r>
                    </a:p>
                  </a:txBody>
                  <a:tcPr marL="51643" marR="51643" marT="25821" marB="25821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9509">
                <a:tc>
                  <a:txBody>
                    <a:bodyPr/>
                    <a:lstStyle/>
                    <a:p>
                      <a:r>
                        <a:rPr lang="ru-RU" sz="1600" b="1" dirty="0"/>
                        <a:t>Методы обработки информации</a:t>
                      </a:r>
                    </a:p>
                  </a:txBody>
                  <a:tcPr marL="51643" marR="51643" marT="25821" marB="25821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i="1" dirty="0"/>
                        <a:t>Как изучали?</a:t>
                      </a:r>
                      <a:r>
                        <a:rPr lang="ru-RU" sz="1600" dirty="0"/>
                        <a:t> Краткое перечисление методов через запятую без обоснования.</a:t>
                      </a:r>
                    </a:p>
                  </a:txBody>
                  <a:tcPr marL="51643" marR="51643" marT="25821" marB="25821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3150">
                <a:tc>
                  <a:txBody>
                    <a:bodyPr/>
                    <a:lstStyle/>
                    <a:p>
                      <a:r>
                        <a:rPr lang="ru-RU" sz="1600" b="1" dirty="0"/>
                        <a:t>Теоретическая и практическая значимость</a:t>
                      </a:r>
                    </a:p>
                  </a:txBody>
                  <a:tcPr marL="51643" marR="51643" marT="25821" marB="25821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i="1" dirty="0"/>
                        <a:t>Что нового, ценного дала работа</a:t>
                      </a:r>
                      <a:r>
                        <a:rPr lang="ru-RU" sz="1600" i="1" dirty="0" smtClean="0"/>
                        <a:t>? </a:t>
                      </a:r>
                      <a:r>
                        <a:rPr lang="ru-RU" sz="1600" dirty="0" smtClean="0"/>
                        <a:t>Описание </a:t>
                      </a:r>
                      <a:r>
                        <a:rPr lang="ru-RU" sz="1600" dirty="0"/>
                        <a:t>предполагаемого результата</a:t>
                      </a:r>
                    </a:p>
                  </a:txBody>
                  <a:tcPr marL="51643" marR="51643" marT="25821" marB="25821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9509">
                <a:tc>
                  <a:txBody>
                    <a:bodyPr/>
                    <a:lstStyle/>
                    <a:p>
                      <a:r>
                        <a:rPr lang="ru-RU" sz="1600" b="1" dirty="0"/>
                        <a:t>Завершающая часть введения</a:t>
                      </a:r>
                    </a:p>
                  </a:txBody>
                  <a:tcPr marL="51643" marR="51643" marT="25821" marB="25821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i="1" dirty="0"/>
                        <a:t>Что в итоге в проекте представлено. </a:t>
                      </a:r>
                      <a:r>
                        <a:rPr lang="ru-RU" sz="1600" dirty="0"/>
                        <a:t>Краткое изложение содержания глав работы/проекта.</a:t>
                      </a:r>
                    </a:p>
                  </a:txBody>
                  <a:tcPr marL="51643" marR="51643" marT="25821" marB="25821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-228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260648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u="sng" dirty="0" smtClean="0">
                <a:solidFill>
                  <a:srgbClr val="FF0000"/>
                </a:solidFill>
              </a:rPr>
              <a:t>ИССЛЕДОВАТЕЛЬСКИЙ ПРОЕКТ</a:t>
            </a:r>
            <a:br>
              <a:rPr lang="ru-RU" b="1" i="1" u="sng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b="1" i="1" u="sng" dirty="0" smtClean="0">
                <a:solidFill>
                  <a:srgbClr val="FF0000"/>
                </a:solidFill>
              </a:rPr>
              <a:t/>
            </a:r>
            <a:br>
              <a:rPr lang="ru-RU" b="1" i="1" u="sng" dirty="0" smtClean="0">
                <a:solidFill>
                  <a:srgbClr val="FF0000"/>
                </a:solidFill>
              </a:rPr>
            </a:br>
            <a:r>
              <a:rPr lang="ru-RU" sz="2700" b="1" i="1" u="sng" dirty="0" smtClean="0">
                <a:solidFill>
                  <a:srgbClr val="FF0000"/>
                </a:solidFill>
              </a:rPr>
              <a:t>ИССЛЕДОВАТЕЛЬСКИЙ</a:t>
            </a:r>
            <a:r>
              <a:rPr lang="ru-RU" sz="2200" b="1" i="1" u="sng" dirty="0" smtClean="0">
                <a:solidFill>
                  <a:srgbClr val="FF0000"/>
                </a:solidFill>
              </a:rPr>
              <a:t> ПРОЕКТ</a:t>
            </a:r>
            <a:br>
              <a:rPr lang="ru-RU" sz="2200" b="1" i="1" u="sng" dirty="0" smtClean="0">
                <a:solidFill>
                  <a:srgbClr val="FF0000"/>
                </a:solidFill>
              </a:rPr>
            </a:b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sz="3400" b="1" dirty="0" smtClean="0"/>
              <a:t>Основная часть </a:t>
            </a:r>
            <a:r>
              <a:rPr lang="ru-RU" sz="3400" dirty="0" smtClean="0"/>
              <a:t>должна содержать краткий обзор используемой литературы и источников с выводами автора, степень изученности данного вопроса, описание основных рассматриваемых фактов, характеристику методов решения проблемы, сравнение известных автору старых и предлагаемых методов решения, обоснование выбранного варианта решения (эффективность, точность, простота, наглядность, практическая значимость и т.д.). Основная часть делится на главы (параграфы). В конце каждой главы (параграфа) должны быть выводы. В выводах по существу повторяется то, что уже было сказано в предыдущей главе, но формулируется сжато, уже без подробных доказательств.</a:t>
            </a:r>
          </a:p>
          <a:p>
            <a:r>
              <a:rPr lang="ru-RU" sz="3400" dirty="0" smtClean="0"/>
              <a:t>В основную часть включается и рассказ о самой деятельности, о том, какие были трудности в ходе работы над проектом, какие возникали идеи, какие идеи и почему были отвергнуты, какие были приняты и почему, как преодолевались трудности.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200" b="1" i="1" u="sng" dirty="0" smtClean="0">
                <a:solidFill>
                  <a:srgbClr val="FF0000"/>
                </a:solidFill>
              </a:rPr>
              <a:t/>
            </a:r>
            <a:br>
              <a:rPr lang="ru-RU" sz="2200" b="1" i="1" u="sng" dirty="0" smtClean="0">
                <a:solidFill>
                  <a:srgbClr val="FF0000"/>
                </a:solidFill>
              </a:rPr>
            </a:br>
            <a:r>
              <a:rPr lang="ru-RU" sz="2200" b="1" i="1" u="sng" dirty="0" smtClean="0">
                <a:solidFill>
                  <a:srgbClr val="FF0000"/>
                </a:solidFill>
              </a:rPr>
              <a:t>ИССЛЕДОВАТЕЛЬСКИЙ ПРОЕКТ</a:t>
            </a:r>
            <a:r>
              <a:rPr lang="ru-RU" b="1" i="1" u="sng" dirty="0" smtClean="0">
                <a:solidFill>
                  <a:srgbClr val="FF0000"/>
                </a:solidFill>
              </a:rPr>
              <a:t/>
            </a:r>
            <a:br>
              <a:rPr lang="ru-RU" b="1" i="1" u="sng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80526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sz="3800" b="1" dirty="0" smtClean="0"/>
              <a:t>Заключение</a:t>
            </a:r>
            <a:r>
              <a:rPr lang="ru-RU" sz="3800" dirty="0" smtClean="0"/>
              <a:t> должно содержать в лаконичном виде выводы и результаты, полученные автором (с указанием, если возможно, направления дальнейших исследований и предложений по возможному практическому использованию результатов исследования). Кратко формулируются основные выводы в виде утверждения, а не перечисления того, что было сделано. Это кратко сформулированные и пронумерованные положения без развернутой аргументации. Предложения: где может быть использован исследовательский продукт, можно ли использовать его как наглядное пособие или дидактический материал?</a:t>
            </a:r>
          </a:p>
          <a:p>
            <a:r>
              <a:rPr lang="ru-RU" sz="3800" b="1" dirty="0" smtClean="0"/>
              <a:t>Список литературы </a:t>
            </a:r>
            <a:r>
              <a:rPr lang="ru-RU" sz="3800" dirty="0" smtClean="0"/>
              <a:t>содержит в алфавитном порядке список публикаций, изданий и источников, использованные автором с указанием издательства, города, общего числа страниц.</a:t>
            </a:r>
          </a:p>
          <a:p>
            <a:r>
              <a:rPr lang="ru-RU" sz="3800" dirty="0" smtClean="0"/>
              <a:t>В </a:t>
            </a:r>
            <a:r>
              <a:rPr lang="ru-RU" sz="3800" b="1" dirty="0" smtClean="0"/>
              <a:t>приложении </a:t>
            </a:r>
            <a:r>
              <a:rPr lang="ru-RU" sz="3800" dirty="0" smtClean="0"/>
              <a:t>приводятся: компьютерная презентация (для всех видов проектов),также возможны схемы, таблицы, рисунки, фотографии.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2400" b="1" i="1" u="sng" dirty="0" smtClean="0">
                <a:solidFill>
                  <a:srgbClr val="FF0000"/>
                </a:solidFill>
                <a:cs typeface="Times New Roman" pitchFamily="18" charset="0"/>
              </a:rPr>
              <a:t>ПРИКЛАДНОЙ ПРОЕКТ</a:t>
            </a:r>
            <a:r>
              <a:rPr lang="ru-RU" sz="2000" b="1" i="1" u="sng" dirty="0" smtClean="0">
                <a:solidFill>
                  <a:srgbClr val="FF0000"/>
                </a:solidFill>
                <a:cs typeface="Times New Roman" pitchFamily="18" charset="0"/>
              </a:rPr>
              <a:t/>
            </a:r>
            <a:br>
              <a:rPr lang="ru-RU" sz="2000" b="1" i="1" u="sng" dirty="0" smtClean="0">
                <a:solidFill>
                  <a:srgbClr val="FF0000"/>
                </a:solidFill>
                <a:cs typeface="Times New Roman" pitchFamily="18" charset="0"/>
              </a:rPr>
            </a:br>
            <a:endParaRPr lang="ru-RU" sz="2000" b="1" i="1" u="sng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23731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Это проект, четко ориентированный на результат. Результатом может быть изделие, удовлетворяющее конкретную потребность.</a:t>
            </a:r>
          </a:p>
          <a:p>
            <a:pPr>
              <a:buNone/>
            </a:pPr>
            <a:r>
              <a:rPr lang="ru-RU" u="sng" dirty="0" smtClean="0"/>
              <a:t>Этапы работы над проектом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I . Поисково-исследовательский.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1. Краткая формулировка задачи. Поиск и анализ проблемы или темы предложенного проекта (объекта проектной деятельности).</a:t>
            </a:r>
          </a:p>
          <a:p>
            <a:pPr>
              <a:buNone/>
            </a:pPr>
            <a:r>
              <a:rPr lang="ru-RU" dirty="0" smtClean="0"/>
              <a:t>2. Сбор, изучение и обработка информации по теме, в том числе с помощью других источников, проработка оптимальной идеи.</a:t>
            </a:r>
          </a:p>
          <a:p>
            <a:pPr>
              <a:buNone/>
            </a:pPr>
            <a:r>
              <a:rPr lang="ru-RU" dirty="0" smtClean="0"/>
              <a:t>3. Планирование проектной деятельности:</a:t>
            </a:r>
          </a:p>
          <a:p>
            <a:pPr>
              <a:buNone/>
            </a:pPr>
            <a:r>
              <a:rPr lang="ru-RU" dirty="0" smtClean="0"/>
              <a:t>а) Определение критериев, которым должно соответствовать проектируемое изделие;</a:t>
            </a:r>
          </a:p>
          <a:p>
            <a:pPr>
              <a:buNone/>
            </a:pPr>
            <a:r>
              <a:rPr lang="ru-RU" dirty="0" smtClean="0"/>
              <a:t>б) Исследование вариантов модели, изделия на основе требований дизайна, экономической оценки;</a:t>
            </a:r>
          </a:p>
          <a:p>
            <a:pPr>
              <a:buNone/>
            </a:pPr>
            <a:r>
              <a:rPr lang="ru-RU" dirty="0" smtClean="0"/>
              <a:t>в) Выбор и проработка наиболее оптимального варианта конструкции и технологии изготовления модели, изделия.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ru-RU" sz="2400" b="1" i="1" u="sng" dirty="0" smtClean="0">
                <a:solidFill>
                  <a:srgbClr val="FF0000"/>
                </a:solidFill>
                <a:cs typeface="Times New Roman" pitchFamily="18" charset="0"/>
              </a:rPr>
              <a:t>ПРИКЛАДНОЙ ПРОЕКТ</a:t>
            </a:r>
            <a:r>
              <a:rPr lang="ru-RU" sz="2000" b="1" i="1" u="sng" dirty="0" smtClean="0">
                <a:solidFill>
                  <a:srgbClr val="FF0000"/>
                </a:solidFill>
                <a:cs typeface="Times New Roman" pitchFamily="18" charset="0"/>
              </a:rPr>
              <a:t/>
            </a:r>
            <a:br>
              <a:rPr lang="ru-RU" sz="2000" b="1" i="1" u="sng" dirty="0" smtClean="0">
                <a:solidFill>
                  <a:srgbClr val="FF0000"/>
                </a:solidFill>
                <a:cs typeface="Times New Roman" pitchFamily="18" charset="0"/>
              </a:rPr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0465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b="1" dirty="0" smtClean="0"/>
              <a:t>II . Технологический.</a:t>
            </a:r>
            <a:endParaRPr lang="ru-RU" dirty="0" smtClean="0"/>
          </a:p>
          <a:p>
            <a:r>
              <a:rPr lang="ru-RU" dirty="0" smtClean="0"/>
              <a:t>1. Составление технологической документации.</a:t>
            </a:r>
          </a:p>
          <a:p>
            <a:r>
              <a:rPr lang="ru-RU" dirty="0" smtClean="0"/>
              <a:t>2. Выполнение запланированных технологических операций, необходимых для качественного изготовления изделия.</a:t>
            </a:r>
          </a:p>
          <a:p>
            <a:r>
              <a:rPr lang="ru-RU" dirty="0" smtClean="0"/>
              <a:t>3. Практическая реализация проекта, подбор необходимых материалов, инструментов, приспособлений и оборудования в соответствии с возможностями и имеющимися ресурсами.</a:t>
            </a:r>
          </a:p>
          <a:p>
            <a:r>
              <a:rPr lang="ru-RU" dirty="0" smtClean="0"/>
              <a:t>4. Внесение, при необходимости, изменений в конструкцию и технологию.</a:t>
            </a:r>
          </a:p>
          <a:p>
            <a:r>
              <a:rPr lang="ru-RU" dirty="0" smtClean="0"/>
              <a:t>5. Соблюдение технологической дисциплины, культуры труда.</a:t>
            </a:r>
          </a:p>
          <a:p>
            <a:r>
              <a:rPr lang="ru-RU" dirty="0" smtClean="0"/>
              <a:t>6. Текущий контроль качества выполнения изделия, операций.</a:t>
            </a:r>
          </a:p>
          <a:p>
            <a:r>
              <a:rPr lang="ru-RU" b="1" dirty="0" smtClean="0"/>
              <a:t>III. Заключительный.</a:t>
            </a:r>
            <a:endParaRPr lang="ru-RU" dirty="0" smtClean="0"/>
          </a:p>
          <a:p>
            <a:r>
              <a:rPr lang="ru-RU" dirty="0" smtClean="0"/>
              <a:t>1. Оценка качества реализации проекта (изготовленного изделия), включая его влияние на окружающую среду.</a:t>
            </a:r>
          </a:p>
          <a:p>
            <a:r>
              <a:rPr lang="ru-RU" dirty="0" smtClean="0"/>
              <a:t>2. Анализ результатов выполнения темы проекта (объекта проектной деятельности), испытание его на практике,</a:t>
            </a:r>
          </a:p>
          <a:p>
            <a:r>
              <a:rPr lang="ru-RU" dirty="0" smtClean="0"/>
              <a:t>3. Изучение возможностей использования результатов проектной деятельности, реального спроса на рынке товаров, участие в конкурсах и выставках проектов.</a:t>
            </a:r>
          </a:p>
          <a:p>
            <a:r>
              <a:rPr lang="ru-RU" dirty="0" smtClean="0"/>
              <a:t>4. Защита (презентация).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ru-RU" sz="2400" b="1" i="1" u="sng" dirty="0" smtClean="0">
                <a:solidFill>
                  <a:srgbClr val="FF0000"/>
                </a:solidFill>
                <a:cs typeface="Times New Roman" pitchFamily="18" charset="0"/>
              </a:rPr>
              <a:t>ПРИКЛАДНОЙ</a:t>
            </a:r>
            <a:r>
              <a:rPr lang="ru-RU" sz="2000" b="1" i="1" u="sng" dirty="0" smtClean="0">
                <a:solidFill>
                  <a:srgbClr val="FF0000"/>
                </a:solidFill>
                <a:cs typeface="Times New Roman" pitchFamily="18" charset="0"/>
              </a:rPr>
              <a:t> ПРОЕКТ</a:t>
            </a:r>
            <a:br>
              <a:rPr lang="ru-RU" sz="2000" b="1" i="1" u="sng" dirty="0" smtClean="0">
                <a:solidFill>
                  <a:srgbClr val="FF0000"/>
                </a:solidFill>
                <a:cs typeface="Times New Roman" pitchFamily="18" charset="0"/>
              </a:rPr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Методические рекомендации по структуре описательной части проекта</a:t>
            </a:r>
            <a:endParaRPr lang="ru-RU" sz="2000" dirty="0" smtClean="0"/>
          </a:p>
          <a:p>
            <a:r>
              <a:rPr lang="ru-RU" sz="2000" b="1" dirty="0" smtClean="0"/>
              <a:t>Введение. П</a:t>
            </a:r>
            <a:r>
              <a:rPr lang="ru-RU" sz="2000" dirty="0" smtClean="0"/>
              <a:t>о объему не превышает 1 страницу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2060848"/>
          <a:ext cx="8640960" cy="4602336"/>
        </p:xfrm>
        <a:graphic>
          <a:graphicData uri="http://schemas.openxmlformats.org/drawingml/2006/table">
            <a:tbl>
              <a:tblPr/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87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7992">
                <a:tc>
                  <a:txBody>
                    <a:bodyPr/>
                    <a:lstStyle/>
                    <a:p>
                      <a:r>
                        <a:rPr lang="ru-RU" sz="1800" b="1" dirty="0"/>
                        <a:t>Элемент введения</a:t>
                      </a:r>
                    </a:p>
                  </a:txBody>
                  <a:tcPr marL="48520" marR="48520" marT="24260" marB="24260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Комментарий к формулировке</a:t>
                      </a:r>
                    </a:p>
                  </a:txBody>
                  <a:tcPr marL="48520" marR="48520" marT="24260" marB="24260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992">
                <a:tc>
                  <a:txBody>
                    <a:bodyPr/>
                    <a:lstStyle/>
                    <a:p>
                      <a:r>
                        <a:rPr lang="ru-RU" sz="1800" b="1" dirty="0"/>
                        <a:t>Актуальность темы</a:t>
                      </a:r>
                    </a:p>
                  </a:txBody>
                  <a:tcPr marL="48520" marR="48520" marT="24260" marB="24260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i="1"/>
                        <a:t>Почему эту модель следует делать?</a:t>
                      </a:r>
                      <a:endParaRPr lang="ru-RU" sz="1800"/>
                    </a:p>
                  </a:txBody>
                  <a:tcPr marL="48520" marR="48520" marT="24260" marB="24260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729">
                <a:tc>
                  <a:txBody>
                    <a:bodyPr/>
                    <a:lstStyle/>
                    <a:p>
                      <a:r>
                        <a:rPr lang="ru-RU" sz="1800" b="1" dirty="0"/>
                        <a:t>Цель проекта</a:t>
                      </a:r>
                    </a:p>
                  </a:txBody>
                  <a:tcPr marL="48520" marR="48520" marT="24260" marB="24260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i="1"/>
                        <a:t>Какой результат будет полу­чен?</a:t>
                      </a:r>
                      <a:r>
                        <a:rPr lang="ru-RU" sz="1800"/>
                        <a:t>Насколько он достижим.</a:t>
                      </a:r>
                    </a:p>
                  </a:txBody>
                  <a:tcPr marL="48520" marR="48520" marT="24260" marB="24260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7202">
                <a:tc>
                  <a:txBody>
                    <a:bodyPr/>
                    <a:lstStyle/>
                    <a:p>
                      <a:r>
                        <a:rPr lang="ru-RU" sz="1800" b="1" dirty="0"/>
                        <a:t>Задачи работы</a:t>
                      </a:r>
                    </a:p>
                  </a:txBody>
                  <a:tcPr marL="48520" marR="48520" marT="24260" marB="24260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i="1"/>
                        <a:t>Как идти к результату?</a:t>
                      </a:r>
                      <a:r>
                        <a:rPr lang="ru-RU" sz="1800"/>
                        <a:t> Формулировки задач. Рекомендуется сформулировать 3 – 4 задачи.</a:t>
                      </a:r>
                    </a:p>
                  </a:txBody>
                  <a:tcPr marL="48520" marR="48520" marT="24260" marB="24260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6411">
                <a:tc>
                  <a:txBody>
                    <a:bodyPr/>
                    <a:lstStyle/>
                    <a:p>
                      <a:r>
                        <a:rPr lang="ru-RU" sz="1800" b="1" dirty="0"/>
                        <a:t>Значимость</a:t>
                      </a:r>
                    </a:p>
                  </a:txBody>
                  <a:tcPr marL="48520" marR="48520" marT="24260" marB="24260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i="1" dirty="0"/>
                        <a:t>Что нового, ценного дала работа</a:t>
                      </a:r>
                      <a:r>
                        <a:rPr lang="ru-RU" sz="1800" i="1" dirty="0" smtClean="0"/>
                        <a:t>? </a:t>
                      </a:r>
                      <a:r>
                        <a:rPr lang="ru-RU" sz="1800" dirty="0" smtClean="0"/>
                        <a:t>Описание </a:t>
                      </a:r>
                      <a:r>
                        <a:rPr lang="ru-RU" sz="1800" dirty="0"/>
                        <a:t>предполагаемого результата. Чем интересно изделие с точки зрения его практического применения,</a:t>
                      </a:r>
                      <a:r>
                        <a:rPr lang="ru-RU" sz="1800" i="1" dirty="0"/>
                        <a:t> где можно будет его применить.</a:t>
                      </a:r>
                      <a:endParaRPr lang="ru-RU" sz="1800" dirty="0"/>
                    </a:p>
                  </a:txBody>
                  <a:tcPr marL="48520" marR="48520" marT="24260" marB="24260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6674">
                <a:tc>
                  <a:txBody>
                    <a:bodyPr/>
                    <a:lstStyle/>
                    <a:p>
                      <a:r>
                        <a:rPr lang="ru-RU" sz="1800" b="1" dirty="0"/>
                        <a:t>Завершающая часть введения</a:t>
                      </a:r>
                    </a:p>
                  </a:txBody>
                  <a:tcPr marL="48520" marR="48520" marT="24260" marB="24260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i="1" dirty="0"/>
                        <a:t>Что в итоге в проекте представлено, какими качествами будет обладать изделие. Каков </a:t>
                      </a:r>
                      <a:r>
                        <a:rPr lang="ru-RU" sz="1800" dirty="0"/>
                        <a:t>личный вклад автора работы в решение проблемы.</a:t>
                      </a:r>
                    </a:p>
                  </a:txBody>
                  <a:tcPr marL="48520" marR="48520" marT="24260" marB="24260" anchor="ctr">
                    <a:lnL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5DD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97795"/>
            <a:ext cx="22313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5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endParaRPr kumimoji="0" lang="ru-RU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20688"/>
            <a:ext cx="8892480" cy="623731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4600" b="1" dirty="0" smtClean="0"/>
              <a:t>Основная часть </a:t>
            </a:r>
            <a:r>
              <a:rPr lang="ru-RU" sz="4600" dirty="0" smtClean="0"/>
              <a:t>должна содержать рассказ о самой деятельности, как создавалось изделие,, какие были трудности в ходе работы, какие возникали идеи, какие идеи и почему были отвергнуты, какие были приняты и почему, как преодолевались трудности. В конце каждой главы (параграфа) должны быть выводы. В выводах по существу повторяется то, что уже было сказано в предыдущей главе, но формулируется сжато.</a:t>
            </a:r>
          </a:p>
          <a:p>
            <a:pPr>
              <a:buNone/>
            </a:pPr>
            <a:r>
              <a:rPr lang="ru-RU" sz="4600" b="1" dirty="0" smtClean="0"/>
              <a:t>Заключение</a:t>
            </a:r>
            <a:r>
              <a:rPr lang="ru-RU" sz="4600" dirty="0" smtClean="0"/>
              <a:t> должно содержать в лаконичном виде выводы, результаты, предложения по возможному практическому использованию изделия. Основные результаты (выводы) пишутся в виде утверждения, а не перечисления того, что было сделано. Это кратко сформулированные и пронумерованные положения без развернутой аргументации. Предложения: где может быть использовано изделие?</a:t>
            </a:r>
          </a:p>
          <a:p>
            <a:pPr>
              <a:buNone/>
            </a:pPr>
            <a:r>
              <a:rPr lang="ru-RU" sz="4600" dirty="0" smtClean="0"/>
              <a:t> </a:t>
            </a:r>
            <a:r>
              <a:rPr lang="ru-RU" sz="4600" b="1" dirty="0" smtClean="0"/>
              <a:t>Список литературы </a:t>
            </a:r>
            <a:r>
              <a:rPr lang="ru-RU" sz="4600" dirty="0" smtClean="0"/>
              <a:t>содержит в алфавитном порядке список публикаций, изданий и источников, использованные автором с указанием издательства, города, общего числа страниц.</a:t>
            </a:r>
          </a:p>
          <a:p>
            <a:pPr>
              <a:buNone/>
            </a:pPr>
            <a:r>
              <a:rPr lang="ru-RU" sz="4600" dirty="0" smtClean="0"/>
              <a:t> В </a:t>
            </a:r>
            <a:r>
              <a:rPr lang="ru-RU" sz="4600" b="1" dirty="0" smtClean="0"/>
              <a:t>приложении </a:t>
            </a:r>
            <a:r>
              <a:rPr lang="ru-RU" sz="4600" dirty="0" smtClean="0"/>
              <a:t>приводятся: компьютерная презентация (для всех видов проектов),также возможны схемы, таблицы, рисунки, фотографии.</a:t>
            </a:r>
          </a:p>
          <a:p>
            <a:pPr>
              <a:buNone/>
            </a:pPr>
            <a:r>
              <a:rPr lang="ru-RU" sz="4600" b="1" u="sng" dirty="0" smtClean="0"/>
              <a:t>Форма продукта </a:t>
            </a:r>
            <a:r>
              <a:rPr lang="ru-RU" sz="4600" b="1" dirty="0" smtClean="0"/>
              <a:t>проектной деятельности</a:t>
            </a:r>
            <a:r>
              <a:rPr lang="ru-RU" sz="4600" dirty="0" smtClean="0"/>
              <a:t>: изделие прикладного характера.</a:t>
            </a:r>
          </a:p>
          <a:p>
            <a:endParaRPr lang="ru-RU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>
            <a:noAutofit/>
          </a:bodyPr>
          <a:lstStyle/>
          <a:p>
            <a:r>
              <a:rPr lang="ru-RU" sz="2400" b="1" i="1" u="sng" dirty="0" smtClean="0">
                <a:solidFill>
                  <a:srgbClr val="FF0000"/>
                </a:solidFill>
                <a:cs typeface="Times New Roman" pitchFamily="18" charset="0"/>
              </a:rPr>
              <a:t>ПРИКЛАДНОЙ ПРОЕКТ</a:t>
            </a:r>
            <a:br>
              <a:rPr lang="ru-RU" sz="2400" b="1" i="1" u="sng" dirty="0" smtClean="0">
                <a:solidFill>
                  <a:srgbClr val="FF0000"/>
                </a:solidFill>
                <a:cs typeface="Times New Roman" pitchFamily="18" charset="0"/>
              </a:rPr>
            </a:b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24036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Виды проектов: </a:t>
            </a:r>
            <a:r>
              <a:rPr lang="ru-RU" dirty="0" smtClean="0"/>
              <a:t>исследовательский, информационный, прикладной, творческий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520677"/>
            <a:ext cx="8229600" cy="433732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Индивидуальный проект должен ясно демонстрировать следующие </a:t>
            </a:r>
            <a:r>
              <a:rPr lang="ru-RU" b="1" dirty="0" smtClean="0">
                <a:solidFill>
                  <a:schemeClr val="tx1"/>
                </a:solidFill>
              </a:rPr>
              <a:t>признаки: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- использование исследовательских методов: определение проблемы, вытекающих из нее задач, обсуждение методов исследования или выполнения изделия, оформление конечных результатов, анализ полученных данных, подведение итогов, корректировка, выводы: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- целостность (содержательная, тематическая, стилевая, языковая);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- связность (логическая и языковая);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- структурная упорядоченность (наличие введения, основной части и заключения, их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оптимальное соотношение);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- завершенность (смысловая и жанрово-композиционная).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i="1" u="sng" dirty="0" smtClean="0">
                <a:solidFill>
                  <a:srgbClr val="FF0000"/>
                </a:solidFill>
              </a:rPr>
              <a:t>ТВОРЧЕСКИЙ ПРОЕКТ</a:t>
            </a:r>
            <a:br>
              <a:rPr lang="ru-RU" sz="2700" b="1" i="1" u="sng" dirty="0" smtClean="0">
                <a:solidFill>
                  <a:srgbClr val="FF0000"/>
                </a:solidFill>
              </a:rPr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Творческий проект не имеет строго проработанной структуры, но строится в определенной логике: определение потребности, исследование, обозначение требований к объекту проекта, выработка первоначальных идей, их анализ и выбор одной, планирование, изготовление, оценка.</a:t>
            </a:r>
          </a:p>
          <a:p>
            <a:pPr>
              <a:buNone/>
            </a:pPr>
            <a:r>
              <a:rPr lang="ru-RU" u="sng" dirty="0" smtClean="0"/>
              <a:t>Форма представления результатов</a:t>
            </a:r>
            <a:r>
              <a:rPr lang="ru-RU" dirty="0" smtClean="0"/>
              <a:t>: праздник, видеофильм, репортаж.</a:t>
            </a:r>
          </a:p>
          <a:p>
            <a:pPr>
              <a:buNone/>
            </a:pPr>
            <a:r>
              <a:rPr lang="ru-RU" b="1" dirty="0" smtClean="0"/>
              <a:t>Введение</a:t>
            </a:r>
            <a:r>
              <a:rPr lang="ru-RU" dirty="0" smtClean="0"/>
              <a:t> должно включать в себя формулировку проблемы, отражать актуальность темы, определение целей и задач, поставленных перед исполнителем работы, характеристику объекта, предмета, характеристику личного вклада автора работы в решение избранной проблемы. В нем  должны быть четкие ответы на следующие вопросы: чем интересна данная задача с точки зрения ее практического применения? Какое место занимают результаты данной работы в общем решении задачи? Зачем была выполнена работа? Какова была ее цель и насколько она была достижима?</a:t>
            </a:r>
          </a:p>
          <a:p>
            <a:pPr>
              <a:buNone/>
            </a:pPr>
            <a:r>
              <a:rPr lang="ru-RU" dirty="0" smtClean="0"/>
              <a:t>По объему введение не превышает 1 страницу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92696"/>
            <a:ext cx="8568952" cy="616530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3800" b="1" dirty="0" smtClean="0"/>
              <a:t>Основная часть </a:t>
            </a:r>
            <a:r>
              <a:rPr lang="ru-RU" sz="3800" dirty="0" smtClean="0"/>
              <a:t>должна содержать рассказ о самой деятельности, о том, какие были трудности в ходе работы над проектом, какие возникали идеи, какие идеи и почему были отвергнуты, какие были приняты и почему, как преодолевались трудности. В конце каждой главы (параграфа) должны быть выводы. В выводах по существу повторяется то, что уже было сказано в предыдущей главе, но формулируется сжато.</a:t>
            </a:r>
          </a:p>
          <a:p>
            <a:pPr>
              <a:buNone/>
            </a:pPr>
            <a:r>
              <a:rPr lang="ru-RU" sz="3800" dirty="0" smtClean="0"/>
              <a:t>В основной части излагаются и анализируются полученные результаты.</a:t>
            </a:r>
          </a:p>
          <a:p>
            <a:pPr>
              <a:buNone/>
            </a:pPr>
            <a:r>
              <a:rPr lang="ru-RU" sz="3800" b="1" dirty="0" smtClean="0"/>
              <a:t>Заключение</a:t>
            </a:r>
            <a:r>
              <a:rPr lang="ru-RU" sz="3800" dirty="0" smtClean="0"/>
              <a:t> должно содержать в лаконичном виде выводы и результаты, полученные автором. В заключении кратко формулируются основные результаты (выводы) в виде утверждения, а не перечисления того, что было сделано. Это кратко сформулированные и пронумерованные положения без развернутой аргументации. Предложения: где может быть использован конечный продукт.</a:t>
            </a:r>
          </a:p>
          <a:p>
            <a:pPr>
              <a:buNone/>
            </a:pPr>
            <a:r>
              <a:rPr lang="ru-RU" sz="3800" dirty="0" smtClean="0"/>
              <a:t> </a:t>
            </a:r>
            <a:r>
              <a:rPr lang="ru-RU" sz="3800" b="1" dirty="0" smtClean="0"/>
              <a:t>Список литературы </a:t>
            </a:r>
            <a:r>
              <a:rPr lang="ru-RU" sz="3800" dirty="0" smtClean="0"/>
              <a:t>содержит в алфавитном порядке список публикаций, изданий и источников, использованные автором с указанием издательства, города, общего числа страниц.</a:t>
            </a:r>
          </a:p>
          <a:p>
            <a:pPr>
              <a:buNone/>
            </a:pPr>
            <a:r>
              <a:rPr lang="ru-RU" sz="3800" dirty="0" smtClean="0"/>
              <a:t>В </a:t>
            </a:r>
            <a:r>
              <a:rPr lang="ru-RU" sz="3800" b="1" dirty="0" smtClean="0"/>
              <a:t>приложении </a:t>
            </a:r>
            <a:r>
              <a:rPr lang="ru-RU" sz="3800" dirty="0" smtClean="0"/>
              <a:t>приводятся: компьютерная презентация (для всех видов проектов),также возможны схемы, таблицы, рисунки, фотографии.</a:t>
            </a:r>
          </a:p>
          <a:p>
            <a:pPr>
              <a:buNone/>
            </a:pPr>
            <a:r>
              <a:rPr lang="ru-RU" sz="3800" dirty="0" smtClean="0"/>
              <a:t> 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>
            <a:normAutofit fontScale="90000"/>
          </a:bodyPr>
          <a:lstStyle/>
          <a:p>
            <a:r>
              <a:rPr lang="ru-RU" sz="2200" b="1" i="1" u="sng" dirty="0" smtClean="0">
                <a:solidFill>
                  <a:srgbClr val="FF0000"/>
                </a:solidFill>
              </a:rPr>
              <a:t/>
            </a:r>
            <a:br>
              <a:rPr lang="ru-RU" sz="2200" b="1" i="1" u="sng" dirty="0" smtClean="0">
                <a:solidFill>
                  <a:srgbClr val="FF0000"/>
                </a:solidFill>
              </a:rPr>
            </a:br>
            <a:r>
              <a:rPr lang="ru-RU" sz="2200" b="1" i="1" u="sng" dirty="0" smtClean="0">
                <a:solidFill>
                  <a:srgbClr val="FF0000"/>
                </a:solidFill>
              </a:rPr>
              <a:t/>
            </a:r>
            <a:br>
              <a:rPr lang="ru-RU" sz="2200" b="1" i="1" u="sng" dirty="0" smtClean="0">
                <a:solidFill>
                  <a:srgbClr val="FF0000"/>
                </a:solidFill>
              </a:rPr>
            </a:br>
            <a:r>
              <a:rPr lang="ru-RU" sz="2200" b="1" i="1" u="sng" dirty="0" smtClean="0">
                <a:solidFill>
                  <a:srgbClr val="FF0000"/>
                </a:solidFill>
              </a:rPr>
              <a:t/>
            </a:r>
            <a:br>
              <a:rPr lang="ru-RU" sz="2200" b="1" i="1" u="sng" dirty="0" smtClean="0">
                <a:solidFill>
                  <a:srgbClr val="FF0000"/>
                </a:solidFill>
              </a:rPr>
            </a:br>
            <a:r>
              <a:rPr lang="ru-RU" sz="2700" b="1" i="1" u="sng" dirty="0" smtClean="0">
                <a:solidFill>
                  <a:srgbClr val="FF0000"/>
                </a:solidFill>
              </a:rPr>
              <a:t/>
            </a:r>
            <a:br>
              <a:rPr lang="ru-RU" sz="2700" b="1" i="1" u="sng" dirty="0" smtClean="0">
                <a:solidFill>
                  <a:srgbClr val="FF0000"/>
                </a:solidFill>
              </a:rPr>
            </a:br>
            <a:r>
              <a:rPr lang="ru-RU" sz="2700" b="1" i="1" u="sng" dirty="0" smtClean="0">
                <a:solidFill>
                  <a:srgbClr val="FF0000"/>
                </a:solidFill>
              </a:rPr>
              <a:t>ТВОРЧЕСКИЙ ПРОЕКТ</a:t>
            </a:r>
            <a:br>
              <a:rPr lang="ru-RU" sz="2700" b="1" i="1" u="sng" dirty="0" smtClean="0">
                <a:solidFill>
                  <a:srgbClr val="FF0000"/>
                </a:solidFill>
              </a:rPr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562074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Презентация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43854"/>
            <a:ext cx="8373616" cy="612068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ru-RU" sz="3800" dirty="0" smtClean="0"/>
              <a:t>Для всех видов проектов обязательно наличие электронной версии в форме презентации.</a:t>
            </a:r>
          </a:p>
          <a:p>
            <a:r>
              <a:rPr lang="ru-RU" sz="3800" dirty="0" smtClean="0"/>
              <a:t>Презентация должна быть объемом 5-10 слайдов:</a:t>
            </a:r>
          </a:p>
          <a:p>
            <a:r>
              <a:rPr lang="ru-RU" sz="3800" dirty="0" smtClean="0"/>
              <a:t>1</a:t>
            </a:r>
            <a:r>
              <a:rPr lang="ru-RU" sz="3800" b="1" dirty="0" smtClean="0"/>
              <a:t>. </a:t>
            </a:r>
            <a:r>
              <a:rPr lang="ru-RU" sz="3800" b="1" u="sng" dirty="0" smtClean="0"/>
              <a:t>Титульный слайд</a:t>
            </a:r>
            <a:endParaRPr lang="ru-RU" sz="3800" b="1" dirty="0" smtClean="0"/>
          </a:p>
          <a:p>
            <a:pPr algn="ctr">
              <a:buNone/>
            </a:pPr>
            <a:r>
              <a:rPr lang="ru-RU" sz="3800" b="1" dirty="0" smtClean="0"/>
              <a:t>ИНДИВИДУАЛЬНЫЙ ПРОЕКТ</a:t>
            </a:r>
            <a:endParaRPr lang="ru-RU" sz="3800" dirty="0" smtClean="0"/>
          </a:p>
          <a:p>
            <a:pPr algn="ctr">
              <a:buNone/>
            </a:pPr>
            <a:r>
              <a:rPr lang="ru-RU" sz="3800" b="1" dirty="0" smtClean="0"/>
              <a:t>по дисциплине </a:t>
            </a:r>
            <a:endParaRPr lang="ru-RU" sz="3800" dirty="0" smtClean="0"/>
          </a:p>
          <a:p>
            <a:pPr algn="ctr">
              <a:buNone/>
            </a:pPr>
            <a:r>
              <a:rPr lang="ru-RU" sz="3800" b="1" dirty="0" smtClean="0"/>
              <a:t>Тема:</a:t>
            </a:r>
            <a:endParaRPr lang="ru-RU" sz="3800" dirty="0" smtClean="0"/>
          </a:p>
          <a:p>
            <a:pPr algn="ctr">
              <a:buNone/>
            </a:pPr>
            <a:r>
              <a:rPr lang="ru-RU" sz="3800" b="1" dirty="0" smtClean="0"/>
              <a:t>Обучающегося класса, школы</a:t>
            </a:r>
            <a:endParaRPr lang="ru-RU" sz="3800" dirty="0" smtClean="0"/>
          </a:p>
          <a:p>
            <a:pPr algn="ctr">
              <a:buNone/>
            </a:pPr>
            <a:r>
              <a:rPr lang="ru-RU" sz="3800" b="1" dirty="0" smtClean="0"/>
              <a:t>ФИО</a:t>
            </a:r>
            <a:endParaRPr lang="ru-RU" sz="3800" dirty="0" smtClean="0"/>
          </a:p>
          <a:p>
            <a:pPr algn="ctr">
              <a:buNone/>
            </a:pPr>
            <a:r>
              <a:rPr lang="ru-RU" sz="3800" b="1" dirty="0" smtClean="0"/>
              <a:t>Руководитель (ФИО)</a:t>
            </a:r>
            <a:endParaRPr lang="ru-RU" sz="3800" dirty="0" smtClean="0"/>
          </a:p>
          <a:p>
            <a:pPr algn="ctr"/>
            <a:r>
              <a:rPr lang="ru-RU" sz="3800" b="1" dirty="0" smtClean="0"/>
              <a:t>Бор-2021</a:t>
            </a:r>
            <a:endParaRPr lang="ru-RU" sz="3800" dirty="0" smtClean="0"/>
          </a:p>
          <a:p>
            <a:r>
              <a:rPr lang="ru-RU" sz="3800" b="1" dirty="0" smtClean="0"/>
              <a:t>2. </a:t>
            </a:r>
            <a:r>
              <a:rPr lang="ru-RU" sz="3800" b="1" u="sng" dirty="0" smtClean="0"/>
              <a:t>Слайд 2</a:t>
            </a:r>
            <a:endParaRPr lang="ru-RU" sz="3800" b="1" dirty="0" smtClean="0"/>
          </a:p>
          <a:p>
            <a:r>
              <a:rPr lang="ru-RU" sz="3800" dirty="0" smtClean="0"/>
              <a:t>Цель, насколько она достижима, задачи, актуальность, практическая ценность, новизна.</a:t>
            </a:r>
          </a:p>
          <a:p>
            <a:r>
              <a:rPr lang="ru-RU" sz="3800" b="1" dirty="0" smtClean="0"/>
              <a:t>3. </a:t>
            </a:r>
            <a:r>
              <a:rPr lang="ru-RU" sz="3800" b="1" u="sng" dirty="0" smtClean="0"/>
              <a:t>Слайды 3-8 </a:t>
            </a:r>
            <a:r>
              <a:rPr lang="ru-RU" sz="3800" u="sng" dirty="0" smtClean="0"/>
              <a:t>- </a:t>
            </a:r>
            <a:r>
              <a:rPr lang="ru-RU" sz="3800" dirty="0" smtClean="0"/>
              <a:t>фото и текст, иллюстрирующие, какие возникали идеи, почему были отвергнуты одни и приняты другие, как изготавливалось изделие, какие были трудности в ходе работы над проектом, фото готового изделия.</a:t>
            </a:r>
          </a:p>
          <a:p>
            <a:r>
              <a:rPr lang="ru-RU" sz="3800" b="1" dirty="0" smtClean="0"/>
              <a:t>4. </a:t>
            </a:r>
            <a:r>
              <a:rPr lang="ru-RU" sz="3800" b="1" u="sng" dirty="0" smtClean="0"/>
              <a:t>Слайд (не более одного</a:t>
            </a:r>
            <a:r>
              <a:rPr lang="ru-RU" sz="3800" u="sng" dirty="0" smtClean="0"/>
              <a:t>) </a:t>
            </a:r>
            <a:r>
              <a:rPr lang="ru-RU" sz="3800" dirty="0" smtClean="0"/>
              <a:t>– выводы, где может быть использован конечный продукт, кому его можно продемонстрировать, где использовать сейчас и на перспективу.</a:t>
            </a:r>
          </a:p>
          <a:p>
            <a:r>
              <a:rPr lang="ru-RU" sz="3800" b="1" dirty="0" smtClean="0"/>
              <a:t>5. </a:t>
            </a:r>
            <a:r>
              <a:rPr lang="ru-RU" sz="3800" b="1" u="sng" dirty="0" smtClean="0"/>
              <a:t>Слайд (не более одного) </a:t>
            </a:r>
            <a:r>
              <a:rPr lang="ru-RU" sz="3800" u="sng" dirty="0" smtClean="0"/>
              <a:t>- использованные </a:t>
            </a:r>
            <a:r>
              <a:rPr lang="ru-RU" sz="3800" dirty="0" smtClean="0"/>
              <a:t>информационные ресурсы.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9144000" cy="87100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24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СОДЕРЖАНИЕ И СТРУКТУРА ИНДИВИДУАЛЬНОГО ПРОЕКТА</a:t>
            </a:r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 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 Индивидуальный проект, независимо от направленности,  должен содержать </a:t>
            </a:r>
            <a:r>
              <a:rPr lang="ru-RU" sz="2800" b="1" dirty="0" smtClean="0">
                <a:solidFill>
                  <a:schemeClr val="tx1"/>
                </a:solidFill>
              </a:rPr>
              <a:t>описательную часть, </a:t>
            </a:r>
            <a:r>
              <a:rPr lang="ru-RU" sz="2800" dirty="0" smtClean="0">
                <a:solidFill>
                  <a:schemeClr val="tx1"/>
                </a:solidFill>
              </a:rPr>
              <a:t>включающую ряд  структурных элементов: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 1. Титульный лист - первая страница работы (не нумеруется)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 2. Оглавление (с указанием страниц).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 3. Введение.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 4. Основная часть.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 5.Заключение.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 6. Список литературы.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 7. Приложение.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064896" cy="95410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Общепринятые стандарты оформления проектных работ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533465"/>
            <a:ext cx="7848872" cy="37856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Шрифт: </a:t>
            </a:r>
            <a:r>
              <a:rPr lang="ru-RU" sz="2000" dirty="0" err="1" smtClean="0">
                <a:solidFill>
                  <a:schemeClr val="tx1"/>
                </a:solidFill>
              </a:rPr>
              <a:t>Times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New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Roman</a:t>
            </a:r>
            <a:r>
              <a:rPr lang="ru-RU" sz="2000" dirty="0" smtClean="0">
                <a:solidFill>
                  <a:schemeClr val="tx1"/>
                </a:solidFill>
              </a:rPr>
              <a:t>, 14, нежирный (кроме выделения названий разделов, подразделов и др.).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Межстрочный интервал:</a:t>
            </a:r>
            <a:r>
              <a:rPr lang="ru-RU" sz="2000" dirty="0" smtClean="0">
                <a:solidFill>
                  <a:schemeClr val="tx1"/>
                </a:solidFill>
              </a:rPr>
              <a:t> полуторный.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Поля:</a:t>
            </a:r>
            <a:r>
              <a:rPr lang="ru-RU" sz="2000" dirty="0" smtClean="0">
                <a:solidFill>
                  <a:schemeClr val="tx1"/>
                </a:solidFill>
              </a:rPr>
              <a:t> верхнее – 2 см, нижнее – 2 см, слева – 3 см, справа – 1.5 см.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Нумерация страниц</a:t>
            </a:r>
            <a:r>
              <a:rPr lang="ru-RU" sz="2000" dirty="0" smtClean="0">
                <a:solidFill>
                  <a:schemeClr val="tx1"/>
                </a:solidFill>
              </a:rPr>
              <a:t> – со второй (это страница с оглавлением).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Абзацы</a:t>
            </a:r>
            <a:r>
              <a:rPr lang="ru-RU" sz="2000" dirty="0" smtClean="0">
                <a:solidFill>
                  <a:schemeClr val="tx1"/>
                </a:solidFill>
              </a:rPr>
              <a:t> – отступ от левой границы основного текста на 1.5 см.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Выравнивание текста</a:t>
            </a:r>
            <a:r>
              <a:rPr lang="ru-RU" sz="2000" dirty="0" smtClean="0">
                <a:solidFill>
                  <a:schemeClr val="tx1"/>
                </a:solidFill>
              </a:rPr>
              <a:t> по ширине.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На странице не меньше 40% заполнения.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Каждый раздел начинается с новой страницы (но не подраздел). В заголовках, названиях раздела точка не ставиться.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В объем работы не входят приложения.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 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332656"/>
            <a:ext cx="8352928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Этапы работы над индивидуальным проектом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305206"/>
              </p:ext>
            </p:extLst>
          </p:nvPr>
        </p:nvGraphicFramePr>
        <p:xfrm>
          <a:off x="323528" y="1340768"/>
          <a:ext cx="8280920" cy="5040561"/>
        </p:xfrm>
        <a:graphic>
          <a:graphicData uri="http://schemas.openxmlformats.org/drawingml/2006/table">
            <a:tbl>
              <a:tblPr/>
              <a:tblGrid>
                <a:gridCol w="633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47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01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1 этап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Выбор темы </a:t>
                      </a: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:</a:t>
                      </a:r>
                      <a:r>
                        <a:rPr lang="ru-RU" sz="2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т</a:t>
                      </a: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ема 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проекта должна быть актуальна и профессионально значима для </a:t>
                      </a: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обучающегося.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2 этап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Актуальность</a:t>
                      </a: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: почему</a:t>
                      </a:r>
                      <a:r>
                        <a:rPr lang="ru-RU" sz="2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необходимо заниматься данной темой, освещать ее публично, чем она интереса в настоящее время, почему заслуживает внимания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2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3 этап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Проблема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: проблема сформулирована на основе анализа проблемной ситуации как отсутствие или недостаток чего-либо, расхождение между фактами, приводящие к возникновению проблемной ситуации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404863"/>
              </p:ext>
            </p:extLst>
          </p:nvPr>
        </p:nvGraphicFramePr>
        <p:xfrm>
          <a:off x="683568" y="332656"/>
          <a:ext cx="8208912" cy="6245286"/>
        </p:xfrm>
        <a:graphic>
          <a:graphicData uri="http://schemas.openxmlformats.org/drawingml/2006/table">
            <a:tbl>
              <a:tblPr/>
              <a:tblGrid>
                <a:gridCol w="627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81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927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4 этап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Гипотеза: 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гипотеза сформулирована адекватно проблеме как положение, выдвигаемое в качестве предварительного, условного объяснения (или описания</a:t>
                      </a: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),</a:t>
                      </a:r>
                      <a:r>
                        <a:rPr lang="ru-RU" sz="2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решения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95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5 этап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Цель: 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цель соответствует проблеме и сформулирована как способ ее разрешения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6 этап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cs typeface="Times New Roman"/>
                        </a:rPr>
                        <a:t>Моделирование проектного продукта/результата (для исследовательских проектов): </a:t>
                      </a:r>
                      <a:r>
                        <a:rPr lang="ru-RU" sz="2400" dirty="0">
                          <a:latin typeface="Times New Roman"/>
                          <a:cs typeface="Times New Roman"/>
                        </a:rPr>
                        <a:t>проектный продукт описан как материальный или интеллектуальный результат проектной деятельности, адекватен поставленной цели и решает проблему, приведены критерии его измерения</a:t>
                      </a:r>
                      <a:endParaRPr lang="ru-RU" sz="1600" dirty="0">
                        <a:latin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260648"/>
          <a:ext cx="8568952" cy="6462383"/>
        </p:xfrm>
        <a:graphic>
          <a:graphicData uri="http://schemas.openxmlformats.org/drawingml/2006/table">
            <a:tbl>
              <a:tblPr/>
              <a:tblGrid>
                <a:gridCol w="563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5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759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7 этап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cs typeface="Times New Roman"/>
                        </a:rPr>
                        <a:t>Планирование задач и действий, выбор  ресурсов для достижения </a:t>
                      </a:r>
                      <a:r>
                        <a:rPr lang="ru-RU" sz="2400" b="1" dirty="0" smtClean="0">
                          <a:latin typeface="Times New Roman"/>
                          <a:cs typeface="Times New Roman"/>
                        </a:rPr>
                        <a:t>цели</a:t>
                      </a:r>
                      <a:r>
                        <a:rPr lang="ru-RU" sz="2400" b="0" dirty="0" smtClean="0">
                          <a:latin typeface="Times New Roman"/>
                          <a:cs typeface="Times New Roman"/>
                        </a:rPr>
                        <a:t>:</a:t>
                      </a:r>
                      <a:r>
                        <a:rPr lang="ru-RU" sz="2400" b="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2400" b="0" dirty="0" smtClean="0">
                          <a:latin typeface="Times New Roman"/>
                          <a:cs typeface="Times New Roman"/>
                        </a:rPr>
                        <a:t>план </a:t>
                      </a:r>
                      <a:r>
                        <a:rPr lang="ru-RU" sz="2400" b="0" dirty="0">
                          <a:latin typeface="Times New Roman"/>
                          <a:cs typeface="Times New Roman"/>
                        </a:rPr>
                        <a:t>соответствует цели, разработан подробно, с описанием всех </a:t>
                      </a:r>
                      <a:r>
                        <a:rPr lang="ru-RU" sz="2400" b="0" dirty="0" smtClean="0">
                          <a:latin typeface="Times New Roman"/>
                          <a:cs typeface="Times New Roman"/>
                        </a:rPr>
                        <a:t>ресурсов</a:t>
                      </a:r>
                      <a:endParaRPr lang="ru-RU" sz="1600" b="0" dirty="0">
                        <a:latin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45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8 этап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Реализация деятельности по созданию проектного </a:t>
                      </a: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продукта</a:t>
                      </a:r>
                      <a:r>
                        <a:rPr lang="ru-RU" sz="2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r>
                        <a:rPr lang="ru-RU" sz="2400" b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владение </a:t>
                      </a:r>
                      <a:r>
                        <a:rPr lang="ru-RU" sz="2400" b="0" dirty="0">
                          <a:latin typeface="Times New Roman"/>
                          <a:ea typeface="Times New Roman"/>
                          <a:cs typeface="Times New Roman"/>
                        </a:rPr>
                        <a:t>предметным содержанием проекта, определение необходимых предметных способов и действий, определение способа поиска, обработки и анализа информации, </a:t>
                      </a:r>
                      <a:r>
                        <a:rPr lang="ru-RU" sz="2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реализация проектной деятельности в соответствии с планом по содержанию и по </a:t>
                      </a:r>
                      <a:r>
                        <a:rPr lang="ru-RU" sz="24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времени</a:t>
                      </a:r>
                      <a:endParaRPr lang="ru-RU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8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9 этап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cs typeface="Times New Roman"/>
                        </a:rPr>
                        <a:t>Оценка  результатов </a:t>
                      </a:r>
                      <a:r>
                        <a:rPr lang="ru-RU" sz="2400" b="1" dirty="0" smtClean="0">
                          <a:latin typeface="Times New Roman"/>
                          <a:cs typeface="Times New Roman"/>
                        </a:rPr>
                        <a:t>проекта:</a:t>
                      </a:r>
                      <a:r>
                        <a:rPr lang="ru-RU" sz="2400" b="1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2400" b="0" dirty="0" smtClean="0">
                          <a:latin typeface="Times New Roman"/>
                          <a:cs typeface="Times New Roman"/>
                        </a:rPr>
                        <a:t>анализ </a:t>
                      </a:r>
                      <a:r>
                        <a:rPr lang="ru-RU" sz="2400" b="0" dirty="0">
                          <a:latin typeface="Times New Roman"/>
                          <a:cs typeface="Times New Roman"/>
                        </a:rPr>
                        <a:t>и оценка результатов проводится с опорой на факты глубоко, подробно, </a:t>
                      </a:r>
                      <a:r>
                        <a:rPr lang="ru-RU" sz="2400" b="0" dirty="0" smtClean="0">
                          <a:latin typeface="Times New Roman"/>
                          <a:cs typeface="Times New Roman"/>
                        </a:rPr>
                        <a:t>аргументировано</a:t>
                      </a:r>
                      <a:endParaRPr lang="ru-RU" sz="1600" b="0" dirty="0">
                        <a:latin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301488"/>
              </p:ext>
            </p:extLst>
          </p:nvPr>
        </p:nvGraphicFramePr>
        <p:xfrm>
          <a:off x="251520" y="260648"/>
          <a:ext cx="8640960" cy="6408712"/>
        </p:xfrm>
        <a:graphic>
          <a:graphicData uri="http://schemas.openxmlformats.org/drawingml/2006/table">
            <a:tbl>
              <a:tblPr/>
              <a:tblGrid>
                <a:gridCol w="6608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80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76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10 этап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Публичная защита </a:t>
                      </a:r>
                      <a:r>
                        <a:rPr lang="ru-RU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проекта:</a:t>
                      </a:r>
                      <a:r>
                        <a:rPr lang="ru-RU" sz="24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b="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вободное 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владение содержанием презентации,  сильная аргументированность в подаче материала, соблюдены нормы публичного выступления и  русского языка, использованы невербальные средства,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 ответах на вопросы приводится  развернутая, сильная аргументация, 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соблюден </a:t>
                      </a: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регламент.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10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11 этап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Создание мультимедийной презентации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51520" y="195318"/>
            <a:ext cx="8496944" cy="63094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u="sng" dirty="0" smtClean="0">
                <a:solidFill>
                  <a:srgbClr val="FF0000"/>
                </a:solidFill>
              </a:rPr>
              <a:t>ИНФОРМАЦИОННЫЙ ПРОЕКТ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Вид деятельности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– сбор и систематизация информации о каком-либо объекте или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явлении по выбранной теме, её обработка анализ и обобщение с целью презентации ее широкой аудитории. Назначение проекта: работа с информацией, ее источниками. Обучающиеся изучают и систематизируют информацию, используя различные методы получения информации (литература, библиотечные фонды, СМИ и т.д.) и её обработки (анализ, обобщение, сопоставление с известными фактами, аргументированные выводы).Этот этап можно назвать библиографическим. Он проходит в библиотеках, интернет - библиотеках.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Введение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должно включать в себя формулировку проблемы, отражать актуальность темы, определение целей и задач, поставленных перед исполнителем работы, характеристику объекта, предмета, характеристику личного вклада автора работы в решение избранной проблемы. Введение – очень важная часть работы. В нем должны быть четкие ответы на следующие вопросы: чем интересна данная задача (создание изделия) с точки зрения ее практического применения? Зачем была выполнена работа. Какова была ее цель и насколько она была достижима?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1244</Words>
  <Application>Microsoft Office PowerPoint</Application>
  <PresentationFormat>Экран (4:3)</PresentationFormat>
  <Paragraphs>198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Тема Office</vt:lpstr>
      <vt:lpstr>Работа над индивидуальным проектом в МАОУ СШ №4 г. Бор как форма промежуточной аттестации</vt:lpstr>
      <vt:lpstr>Виды проектов: исследовательский, информационный, прикладной, творческий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ИНФОРМАЦИОННЫЙ ПРОЕКТ</vt:lpstr>
      <vt:lpstr>ИССЛЕДОВАТЕЛЬСКИЙ ПРОЕКТ </vt:lpstr>
      <vt:lpstr> Введение </vt:lpstr>
      <vt:lpstr> ИССЛЕДОВАТЕЛЬСКИЙ ПРОЕКТ  </vt:lpstr>
      <vt:lpstr> ИССЛЕДОВАТЕЛЬСКИЙ ПРОЕКТ </vt:lpstr>
      <vt:lpstr>ПРИКЛАДНОЙ ПРОЕКТ </vt:lpstr>
      <vt:lpstr>ПРИКЛАДНОЙ ПРОЕКТ </vt:lpstr>
      <vt:lpstr>ПРИКЛАДНОЙ ПРОЕКТ </vt:lpstr>
      <vt:lpstr>ПРИКЛАДНОЙ ПРОЕКТ </vt:lpstr>
      <vt:lpstr>ТВОРЧЕСКИЙ ПРОЕКТ   </vt:lpstr>
      <vt:lpstr>    ТВОРЧЕСКИЙ ПРОЕКТ   </vt:lpstr>
      <vt:lpstr>Презентация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над индивидуальным проектом в МАОУ СШ №4 г. Бор</dc:title>
  <dc:creator>Acer</dc:creator>
  <cp:lastModifiedBy>Админ</cp:lastModifiedBy>
  <cp:revision>11</cp:revision>
  <dcterms:created xsi:type="dcterms:W3CDTF">2020-10-23T13:37:38Z</dcterms:created>
  <dcterms:modified xsi:type="dcterms:W3CDTF">2020-10-26T10:40:37Z</dcterms:modified>
</cp:coreProperties>
</file>