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metadata" ContentType="application/binary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9" roundtripDataSignature="AMtx7miO1GCSAMNsrXwy633gbZE+ublg0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5"/>
          <p:cNvSpPr txBox="1">
            <a:spLocks noGrp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5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SzPts val="320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18" name="Google Shape;18;p25"/>
          <p:cNvSpPr txBox="1">
            <a:spLocks noGrp="1"/>
          </p:cNvSpPr>
          <p:nvPr>
            <p:ph type="dt" idx="10"/>
          </p:nvPr>
        </p:nvSpPr>
        <p:spPr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 advTm="6000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4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10587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4"/>
          <p:cNvSpPr txBox="1">
            <a:spLocks noGrp="1"/>
          </p:cNvSpPr>
          <p:nvPr>
            <p:ph type="body" idx="1"/>
          </p:nvPr>
        </p:nvSpPr>
        <p:spPr>
          <a:xfrm>
            <a:off x="301625" y="1676400"/>
            <a:ext cx="4194175" cy="4422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SzPts val="2800"/>
              <a:buChar char="▪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9pPr>
          </a:lstStyle>
          <a:p>
            <a:endParaRPr/>
          </a:p>
        </p:txBody>
      </p:sp>
      <p:sp>
        <p:nvSpPr>
          <p:cNvPr id="74" name="Google Shape;74;p34"/>
          <p:cNvSpPr txBox="1">
            <a:spLocks noGrp="1"/>
          </p:cNvSpPr>
          <p:nvPr>
            <p:ph type="body" idx="2"/>
          </p:nvPr>
        </p:nvSpPr>
        <p:spPr>
          <a:xfrm>
            <a:off x="4648200" y="1676400"/>
            <a:ext cx="4194175" cy="4422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SzPts val="2800"/>
              <a:buChar char="▪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9pPr>
          </a:lstStyle>
          <a:p>
            <a:endParaRPr/>
          </a:p>
        </p:txBody>
      </p:sp>
      <p:sp>
        <p:nvSpPr>
          <p:cNvPr id="75" name="Google Shape;75;p34"/>
          <p:cNvSpPr txBox="1">
            <a:spLocks noGrp="1"/>
          </p:cNvSpPr>
          <p:nvPr>
            <p:ph type="dt" idx="10"/>
          </p:nvPr>
        </p:nvSpPr>
        <p:spPr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 advTm="6000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81" name="Google Shape;81;p35"/>
          <p:cNvSpPr txBox="1">
            <a:spLocks noGrp="1"/>
          </p:cNvSpPr>
          <p:nvPr>
            <p:ph type="dt" idx="10"/>
          </p:nvPr>
        </p:nvSpPr>
        <p:spPr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 advTm="6000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6"/>
          <p:cNvSpPr txBox="1">
            <a:spLocks noGrp="1"/>
          </p:cNvSpPr>
          <p:nvPr>
            <p:ph type="dt" idx="10"/>
          </p:nvPr>
        </p:nvSpPr>
        <p:spPr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 advTm="6000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7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10587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7"/>
          <p:cNvSpPr txBox="1">
            <a:spLocks noGrp="1"/>
          </p:cNvSpPr>
          <p:nvPr>
            <p:ph type="body" idx="1"/>
          </p:nvPr>
        </p:nvSpPr>
        <p:spPr>
          <a:xfrm>
            <a:off x="301625" y="1676400"/>
            <a:ext cx="8540750" cy="4422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28" name="Google Shape;28;p27"/>
          <p:cNvSpPr txBox="1">
            <a:spLocks noGrp="1"/>
          </p:cNvSpPr>
          <p:nvPr>
            <p:ph type="dt" idx="10"/>
          </p:nvPr>
        </p:nvSpPr>
        <p:spPr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 advTm="6000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8"/>
          <p:cNvSpPr txBox="1">
            <a:spLocks noGrp="1"/>
          </p:cNvSpPr>
          <p:nvPr>
            <p:ph type="title"/>
          </p:nvPr>
        </p:nvSpPr>
        <p:spPr>
          <a:xfrm rot="5400000">
            <a:off x="4839494" y="2096294"/>
            <a:ext cx="5870575" cy="2135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8"/>
          <p:cNvSpPr txBox="1">
            <a:spLocks noGrp="1"/>
          </p:cNvSpPr>
          <p:nvPr>
            <p:ph type="body" idx="1"/>
          </p:nvPr>
        </p:nvSpPr>
        <p:spPr>
          <a:xfrm rot="5400000">
            <a:off x="492919" y="37306"/>
            <a:ext cx="5870575" cy="6253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34" name="Google Shape;34;p28"/>
          <p:cNvSpPr txBox="1">
            <a:spLocks noGrp="1"/>
          </p:cNvSpPr>
          <p:nvPr>
            <p:ph type="dt" idx="10"/>
          </p:nvPr>
        </p:nvSpPr>
        <p:spPr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 advTm="6000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9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10587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9"/>
          <p:cNvSpPr txBox="1">
            <a:spLocks noGrp="1"/>
          </p:cNvSpPr>
          <p:nvPr>
            <p:ph type="body" idx="1"/>
          </p:nvPr>
        </p:nvSpPr>
        <p:spPr>
          <a:xfrm rot="5400000">
            <a:off x="2360613" y="-382588"/>
            <a:ext cx="4422775" cy="8540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40" name="Google Shape;40;p29"/>
          <p:cNvSpPr txBox="1">
            <a:spLocks noGrp="1"/>
          </p:cNvSpPr>
          <p:nvPr>
            <p:ph type="dt" idx="10"/>
          </p:nvPr>
        </p:nvSpPr>
        <p:spPr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 advTm="6000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3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3200"/>
              <a:buFont typeface="Noto Sans Symbols"/>
              <a:buNone/>
              <a:defRPr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Google Shape;46;p3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47" name="Google Shape;47;p30"/>
          <p:cNvSpPr txBox="1">
            <a:spLocks noGrp="1"/>
          </p:cNvSpPr>
          <p:nvPr>
            <p:ph type="dt" idx="10"/>
          </p:nvPr>
        </p:nvSpPr>
        <p:spPr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3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 advTm="6000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1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SzPts val="3200"/>
              <a:buChar char="▪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SzPts val="2400"/>
              <a:buChar char="▪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9pPr>
          </a:lstStyle>
          <a:p>
            <a:endParaRPr/>
          </a:p>
        </p:txBody>
      </p:sp>
      <p:sp>
        <p:nvSpPr>
          <p:cNvPr id="53" name="Google Shape;53;p31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4" name="Google Shape;54;p31"/>
          <p:cNvSpPr txBox="1">
            <a:spLocks noGrp="1"/>
          </p:cNvSpPr>
          <p:nvPr>
            <p:ph type="dt" idx="10"/>
          </p:nvPr>
        </p:nvSpPr>
        <p:spPr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 advTm="6000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32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10587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2"/>
          <p:cNvSpPr txBox="1">
            <a:spLocks noGrp="1"/>
          </p:cNvSpPr>
          <p:nvPr>
            <p:ph type="dt" idx="10"/>
          </p:nvPr>
        </p:nvSpPr>
        <p:spPr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 advTm="6000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3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5" name="Google Shape;65;p33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SzPts val="2400"/>
              <a:buChar char="▪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>
            <a:endParaRPr/>
          </a:p>
        </p:txBody>
      </p:sp>
      <p:sp>
        <p:nvSpPr>
          <p:cNvPr id="66" name="Google Shape;66;p33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7" name="Google Shape;67;p33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SzPts val="2400"/>
              <a:buChar char="▪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>
            <a:endParaRPr/>
          </a:p>
        </p:txBody>
      </p:sp>
      <p:sp>
        <p:nvSpPr>
          <p:cNvPr id="68" name="Google Shape;68;p33"/>
          <p:cNvSpPr txBox="1">
            <a:spLocks noGrp="1"/>
          </p:cNvSpPr>
          <p:nvPr>
            <p:ph type="dt" idx="10"/>
          </p:nvPr>
        </p:nvSpPr>
        <p:spPr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3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 advTm="6000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>
            <a:spLocks noGrp="1"/>
          </p:cNvSpPr>
          <p:nvPr>
            <p:ph type="title"/>
          </p:nvPr>
        </p:nvSpPr>
        <p:spPr>
          <a:xfrm>
            <a:off x="301625" y="228600"/>
            <a:ext cx="8510587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4"/>
          <p:cNvSpPr txBox="1">
            <a:spLocks noGrp="1"/>
          </p:cNvSpPr>
          <p:nvPr>
            <p:ph type="body" idx="1"/>
          </p:nvPr>
        </p:nvSpPr>
        <p:spPr>
          <a:xfrm>
            <a:off x="301625" y="1676400"/>
            <a:ext cx="8540750" cy="4422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3200"/>
              <a:buFont typeface="Noto Sans Symbols"/>
              <a:buChar char="▪"/>
              <a:defRPr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4"/>
          <p:cNvSpPr txBox="1">
            <a:spLocks noGrp="1"/>
          </p:cNvSpPr>
          <p:nvPr>
            <p:ph type="dt" idx="10"/>
          </p:nvPr>
        </p:nvSpPr>
        <p:spPr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6000">
    <p:strips dir="rd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/>
          <p:nvPr/>
        </p:nvSpPr>
        <p:spPr>
          <a:xfrm>
            <a:off x="179387" y="981075"/>
            <a:ext cx="8785225" cy="2879725"/>
          </a:xfrm>
          <a:prstGeom prst="ribbon">
            <a:avLst>
              <a:gd name="adj1" fmla="val 3815"/>
              <a:gd name="adj2" fmla="val 3600"/>
            </a:avLst>
          </a:prstGeom>
          <a:solidFill>
            <a:srgbClr val="FFFF00"/>
          </a:solidFill>
          <a:ln w="25400" cap="flat" cmpd="sng">
            <a:solidFill>
              <a:srgbClr val="006F9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Классный час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«Великие изобретатели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и открытия»</a:t>
            </a:r>
            <a:endParaRPr/>
          </a:p>
        </p:txBody>
      </p:sp>
      <p:sp>
        <p:nvSpPr>
          <p:cNvPr id="89" name="Google Shape;89;p1"/>
          <p:cNvSpPr txBox="1">
            <a:spLocks noGrp="1"/>
          </p:cNvSpPr>
          <p:nvPr>
            <p:ph type="ctrTitle"/>
          </p:nvPr>
        </p:nvSpPr>
        <p:spPr>
          <a:xfrm>
            <a:off x="2555875" y="4221162"/>
            <a:ext cx="6588125" cy="2303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400" b="1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endParaRPr dirty="0"/>
          </a:p>
        </p:txBody>
      </p:sp>
    </p:spTree>
  </p:cSld>
  <p:clrMapOvr>
    <a:masterClrMapping/>
  </p:clrMapOvr>
  <p:transition spd="med" advTm="6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1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27087" y="2349500"/>
            <a:ext cx="2346325" cy="234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27537" y="1844675"/>
            <a:ext cx="3883025" cy="3883025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0"/>
          <p:cNvSpPr/>
          <p:nvPr/>
        </p:nvSpPr>
        <p:spPr>
          <a:xfrm>
            <a:off x="179387" y="188912"/>
            <a:ext cx="8640762" cy="1511300"/>
          </a:xfrm>
          <a:prstGeom prst="cloudCallout">
            <a:avLst>
              <a:gd name="adj1" fmla="val 6300"/>
              <a:gd name="adj2" fmla="val 24300"/>
            </a:avLst>
          </a:prstGeom>
          <a:solidFill>
            <a:schemeClr val="accent1"/>
          </a:solidFill>
          <a:ln w="25400" cap="flat" cmpd="sng">
            <a:solidFill>
              <a:srgbClr val="006F9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Для выхода в море необходимы паруса и корабли…</a:t>
            </a:r>
            <a:endParaRPr/>
          </a:p>
        </p:txBody>
      </p:sp>
    </p:spTree>
  </p:cSld>
  <p:clrMapOvr>
    <a:masterClrMapping/>
  </p:clrMapOvr>
  <p:transition spd="med" advTm="6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1"/>
          <p:cNvSpPr txBox="1"/>
          <p:nvPr/>
        </p:nvSpPr>
        <p:spPr>
          <a:xfrm>
            <a:off x="250825" y="0"/>
            <a:ext cx="8642350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Times New Roman"/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«Славна русская наука их именами»</a:t>
            </a:r>
            <a:endParaRPr/>
          </a:p>
        </p:txBody>
      </p:sp>
      <p:pic>
        <p:nvPicPr>
          <p:cNvPr id="151" name="Google Shape;151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0825" y="1125537"/>
            <a:ext cx="165735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68537" y="1125537"/>
            <a:ext cx="165735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84662" y="1143000"/>
            <a:ext cx="165735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584950" y="1125537"/>
            <a:ext cx="178435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50825" y="4340225"/>
            <a:ext cx="1657350" cy="2087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268537" y="4083050"/>
            <a:ext cx="1897062" cy="2344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448175" y="4083050"/>
            <a:ext cx="1773237" cy="251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1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548437" y="4054475"/>
            <a:ext cx="1820862" cy="251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12" descr="http://www.zdt-magazine.ru/publik/history/2009/images/sad12-09_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87450" y="0"/>
            <a:ext cx="7488237" cy="652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 advTm="6000">
    <p:strips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13" descr="http://avia-simply.ru/wp-content/uploads/2011/12/samolet-mogajskogo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5287" y="549275"/>
            <a:ext cx="8569325" cy="604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 advTm="6000">
    <p:strips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14" descr="&amp;Kcy;&amp;Vcy;&amp;Ncy;-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087" y="0"/>
            <a:ext cx="777716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 advTm="6000">
    <p:strips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5"/>
          <p:cNvSpPr txBox="1"/>
          <p:nvPr/>
        </p:nvSpPr>
        <p:spPr>
          <a:xfrm>
            <a:off x="468312" y="1112837"/>
            <a:ext cx="7775575" cy="37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Существует множество изобретений и открытий, авторами которых стали дети. Большинство из этих открытий используются в нашей повседневной жизни.</a:t>
            </a:r>
            <a:endParaRPr/>
          </a:p>
        </p:txBody>
      </p:sp>
      <p:sp>
        <p:nvSpPr>
          <p:cNvPr id="179" name="Google Shape;179;p15"/>
          <p:cNvSpPr txBox="1"/>
          <p:nvPr/>
        </p:nvSpPr>
        <p:spPr>
          <a:xfrm>
            <a:off x="1476375" y="404812"/>
            <a:ext cx="6119812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Times New Roman"/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Дети – изобретатели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087" y="352425"/>
            <a:ext cx="2016125" cy="304482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6"/>
          <p:cNvSpPr txBox="1"/>
          <p:nvPr/>
        </p:nvSpPr>
        <p:spPr>
          <a:xfrm>
            <a:off x="2411412" y="352425"/>
            <a:ext cx="6264275" cy="1508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Фрэнк Эпперсон </a:t>
            </a:r>
            <a:r>
              <a:rPr lang="en-US" sz="28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в 11 лет изобрел мороженое «фруктовый лед»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6" name="Google Shape;186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95737" y="1484312"/>
            <a:ext cx="20891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92100" y="4052887"/>
            <a:ext cx="3448050" cy="2433637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6"/>
          <p:cNvSpPr txBox="1"/>
          <p:nvPr/>
        </p:nvSpPr>
        <p:spPr>
          <a:xfrm>
            <a:off x="3995737" y="3397250"/>
            <a:ext cx="4679950" cy="3460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Times New Roman"/>
              <a:buNone/>
            </a:pPr>
            <a:r>
              <a:rPr lang="en-US" sz="2800" b="1" i="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Джастин Бекермен </a:t>
            </a:r>
            <a:r>
              <a:rPr lang="en-US" sz="2800" b="1" i="0" u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18 лет создал портативную подводную лодку. Построенная из пластиковой трубы, позволяет погружаться на глубину до двух метров.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7"/>
          <p:cNvSpPr txBox="1">
            <a:spLocks noGrp="1"/>
          </p:cNvSpPr>
          <p:nvPr>
            <p:ph type="body" idx="4294967295"/>
          </p:nvPr>
        </p:nvSpPr>
        <p:spPr>
          <a:xfrm>
            <a:off x="3995737" y="260350"/>
            <a:ext cx="4608512" cy="2749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800"/>
              <a:buFont typeface="Noto Sans Symbols"/>
              <a:buNone/>
            </a:pPr>
            <a:r>
              <a:rPr lang="en-US" sz="2800" b="1" i="0" u="none" strike="noStrike" cap="none">
                <a:solidFill>
                  <a:srgbClr val="00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13-летняя школьница </a:t>
            </a:r>
            <a:r>
              <a:rPr lang="en-US" sz="2800" b="1" i="0" u="none" strike="noStrike" cap="none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Мэллори Кьювмен </a:t>
            </a:r>
            <a:r>
              <a:rPr lang="en-US" sz="28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 </a:t>
            </a:r>
            <a:r>
              <a:rPr lang="en-US" sz="2800" b="1" i="0" u="none" strike="noStrike" cap="none">
                <a:solidFill>
                  <a:srgbClr val="00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США изобрела лекарство от икоты. Это леденцы, в состав которых входит сахар и яблочный уксус. </a:t>
            </a:r>
            <a:endParaRPr/>
          </a:p>
        </p:txBody>
      </p:sp>
      <p:pic>
        <p:nvPicPr>
          <p:cNvPr id="194" name="Google Shape;194;p17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95287" y="260350"/>
            <a:ext cx="2736850" cy="321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" y="4076700"/>
            <a:ext cx="3716337" cy="2427287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17"/>
          <p:cNvSpPr txBox="1"/>
          <p:nvPr/>
        </p:nvSpPr>
        <p:spPr>
          <a:xfrm>
            <a:off x="3995737" y="3644900"/>
            <a:ext cx="4897437" cy="2943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Times New Roman"/>
              <a:buNone/>
            </a:pPr>
            <a:r>
              <a:rPr lang="en-US" sz="2800" b="1" i="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Дипика Куруп, </a:t>
            </a:r>
            <a:r>
              <a:rPr lang="en-US" sz="2800" b="1" i="0" u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ученица средней школы, изобрела </a:t>
            </a:r>
            <a:br>
              <a:rPr lang="en-US" sz="2800" b="1" i="0" u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800" b="1" i="0" u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недорогую систему очистки воды на солнечных батареях.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8"/>
          <p:cNvSpPr txBox="1">
            <a:spLocks noGrp="1"/>
          </p:cNvSpPr>
          <p:nvPr>
            <p:ph type="body" idx="1"/>
          </p:nvPr>
        </p:nvSpPr>
        <p:spPr>
          <a:xfrm>
            <a:off x="0" y="260350"/>
            <a:ext cx="5603875" cy="2520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None/>
            </a:pPr>
            <a:r>
              <a:rPr lang="en-US" sz="24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Пластилин </a:t>
            </a:r>
            <a:r>
              <a:rPr lang="en-US" sz="2400" b="1" i="0" u="none" strike="noStrike" cap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изобрела школьница — внучка известного производителя чистящего средства для обоев </a:t>
            </a:r>
            <a:r>
              <a:rPr lang="en-US" sz="2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Клео Маквикера.</a:t>
            </a:r>
            <a:r>
              <a:rPr lang="en-US" sz="2400" b="1" i="0" u="none" strike="noStrike" cap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Девочка предложила использовать это средство для игры. Из его состава убрали чистящий компонент, добавили миндальное масло и красители.</a:t>
            </a:r>
            <a:endParaRPr/>
          </a:p>
        </p:txBody>
      </p:sp>
      <p:pic>
        <p:nvPicPr>
          <p:cNvPr id="202" name="Google Shape;20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15012" y="3933825"/>
            <a:ext cx="3157537" cy="1773237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18"/>
          <p:cNvSpPr txBox="1"/>
          <p:nvPr/>
        </p:nvSpPr>
        <p:spPr>
          <a:xfrm>
            <a:off x="0" y="3644900"/>
            <a:ext cx="5821362" cy="3108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800"/>
              <a:buFont typeface="Arial"/>
              <a:buNone/>
            </a:pPr>
            <a:r>
              <a:rPr lang="en-US" sz="2800" b="1" i="0" u="none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Игрушечный грузовик с откидывающимся кузовом изобрел  шестилетний </a:t>
            </a:r>
            <a:r>
              <a:rPr lang="en-US" sz="2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Роберт Пэтч, </a:t>
            </a:r>
            <a:r>
              <a:rPr lang="en-US" sz="2800" b="1" i="0" u="none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нарисовавший данную конструкцию для того, чтобы отец сделал ему такую машинку.</a:t>
            </a:r>
            <a:endParaRPr/>
          </a:p>
        </p:txBody>
      </p:sp>
      <p:pic>
        <p:nvPicPr>
          <p:cNvPr id="204" name="Google Shape;204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19750" y="531812"/>
            <a:ext cx="3376612" cy="2249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 advTm="6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9"/>
          <p:cNvSpPr txBox="1">
            <a:spLocks noGrp="1"/>
          </p:cNvSpPr>
          <p:nvPr>
            <p:ph type="body" idx="1"/>
          </p:nvPr>
        </p:nvSpPr>
        <p:spPr>
          <a:xfrm>
            <a:off x="250825" y="260350"/>
            <a:ext cx="6049962" cy="2160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800"/>
              <a:buFont typeface="Noto Sans Symbols"/>
              <a:buNone/>
            </a:pPr>
            <a:r>
              <a:rPr lang="en-US" sz="2800" b="0" i="0" u="none" strike="noStrike" cap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00" b="0" i="0" u="none" strike="noStrike" cap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Идея создания меховых наушников для защиты от холода принадлежит 15-летнему американцу </a:t>
            </a:r>
            <a:r>
              <a:rPr lang="en-US" sz="26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Честеру Гринвуду,</a:t>
            </a:r>
            <a:r>
              <a:rPr lang="en-US" sz="2600" b="0" i="0" u="none" strike="noStrike" cap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который любил кататься на коньках и слушать музыку.</a:t>
            </a:r>
            <a:endParaRPr/>
          </a:p>
          <a:p>
            <a:pPr marL="342900" marR="0" lvl="0" indent="-177800" algn="l" rtl="0">
              <a:spcBef>
                <a:spcPts val="520"/>
              </a:spcBef>
              <a:spcAft>
                <a:spcPts val="0"/>
              </a:spcAft>
              <a:buClr>
                <a:schemeClr val="hlink"/>
              </a:buClr>
              <a:buSzPts val="2600"/>
              <a:buFont typeface="Noto Sans Symbols"/>
              <a:buNone/>
            </a:pPr>
            <a:endParaRPr sz="2600" b="0" i="0" u="non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0" name="Google Shape;210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96087" y="276225"/>
            <a:ext cx="1870075" cy="2900362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19"/>
          <p:cNvSpPr txBox="1"/>
          <p:nvPr/>
        </p:nvSpPr>
        <p:spPr>
          <a:xfrm>
            <a:off x="250825" y="2708275"/>
            <a:ext cx="6049962" cy="3694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600"/>
              <a:buFont typeface="Arial"/>
              <a:buNone/>
            </a:pPr>
            <a:r>
              <a:rPr lang="en-US" sz="2600" b="1" i="0" u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Шрифт Брайля, предназначенный для письма и чтения незрячими людьми, разработал французский подросток, 15-летний сын сапожника </a:t>
            </a:r>
            <a:r>
              <a:rPr lang="en-US" sz="26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Луи Брайль</a:t>
            </a:r>
            <a:r>
              <a:rPr lang="en-US" sz="2600" b="1" i="0" u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. Мальчик был слеп, а за основу шрифта взял «ночной шрифт» , который использовался военными для чтения донесений в темноте.</a:t>
            </a:r>
            <a:endParaRPr/>
          </a:p>
        </p:txBody>
      </p:sp>
      <p:pic>
        <p:nvPicPr>
          <p:cNvPr id="212" name="Google Shape;212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94500" y="4149725"/>
            <a:ext cx="2151062" cy="1614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 advTm="6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 txBox="1"/>
          <p:nvPr/>
        </p:nvSpPr>
        <p:spPr>
          <a:xfrm>
            <a:off x="458787" y="2954337"/>
            <a:ext cx="8434387" cy="3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Times New Roman"/>
              <a:buNone/>
            </a:pPr>
            <a:r>
              <a:rPr lang="en-US" sz="36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«О сколько нам открытий чудных </a:t>
            </a:r>
            <a:endParaRPr sz="36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Times New Roman"/>
              <a:buNone/>
            </a:pPr>
            <a:r>
              <a:rPr lang="en-US" sz="36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готовит просвещенья дух</a:t>
            </a:r>
            <a:endParaRPr sz="36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Times New Roman"/>
              <a:buNone/>
            </a:pPr>
            <a:r>
              <a:rPr lang="en-US" sz="36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И опыт, сын ошибок трудных,</a:t>
            </a:r>
            <a:endParaRPr sz="36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Times New Roman"/>
              <a:buNone/>
            </a:pPr>
            <a:r>
              <a:rPr lang="en-US" sz="36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И гений, парадоксов друг!»</a:t>
            </a:r>
            <a:endParaRPr/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Times New Roman"/>
              <a:buNone/>
            </a:pPr>
            <a:r>
              <a:rPr lang="en-US" sz="36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А.С. Пушкин</a:t>
            </a:r>
            <a:endParaRPr/>
          </a:p>
        </p:txBody>
      </p:sp>
      <p:sp>
        <p:nvSpPr>
          <p:cNvPr id="95" name="Google Shape;95;p2"/>
          <p:cNvSpPr/>
          <p:nvPr/>
        </p:nvSpPr>
        <p:spPr>
          <a:xfrm rot="180000">
            <a:off x="528637" y="155575"/>
            <a:ext cx="8372475" cy="2543175"/>
          </a:xfrm>
          <a:prstGeom prst="horizontalScroll">
            <a:avLst>
              <a:gd name="adj" fmla="val 5400"/>
            </a:avLst>
          </a:prstGeom>
          <a:solidFill>
            <a:schemeClr val="accent1"/>
          </a:solidFill>
          <a:ln w="25400" cap="flat" cmpd="sng">
            <a:solidFill>
              <a:srgbClr val="006F9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6000"/>
              <a:buFont typeface="Arial"/>
              <a:buNone/>
            </a:pPr>
            <a:r>
              <a:rPr lang="en-US" sz="6000" b="1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Знание – сила!</a:t>
            </a:r>
            <a:endParaRPr/>
          </a:p>
        </p:txBody>
      </p:sp>
    </p:spTree>
  </p:cSld>
  <p:clrMapOvr>
    <a:masterClrMapping/>
  </p:clrMapOvr>
  <p:transition spd="med" advTm="6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0"/>
          <p:cNvSpPr txBox="1">
            <a:spLocks noGrp="1"/>
          </p:cNvSpPr>
          <p:nvPr>
            <p:ph type="body" idx="1"/>
          </p:nvPr>
        </p:nvSpPr>
        <p:spPr>
          <a:xfrm>
            <a:off x="0" y="333375"/>
            <a:ext cx="9144000" cy="357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800"/>
              <a:buFont typeface="Noto Sans Symbols"/>
              <a:buNone/>
            </a:pPr>
            <a:r>
              <a:rPr lang="en-US" sz="2800" b="1" i="0" u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13-летний ученик одной из московских школ </a:t>
            </a:r>
            <a:r>
              <a:rPr lang="en-US" sz="28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Дмитрий Резников </a:t>
            </a:r>
            <a:r>
              <a:rPr lang="en-US" sz="2800" b="1" i="0" u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разработал совместно со специалистами Государственного медико-стоматологического университета уникальную зубную щетку, предназначенную специально для космонавтов, работающих на орбитальной станции.</a:t>
            </a:r>
            <a:endParaRPr/>
          </a:p>
        </p:txBody>
      </p:sp>
      <p:pic>
        <p:nvPicPr>
          <p:cNvPr id="218" name="Google Shape;218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16237" y="3213100"/>
            <a:ext cx="4564062" cy="341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 advTm="6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1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8842375" cy="6099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4000"/>
              <a:buFont typeface="Noto Sans Symbols"/>
              <a:buNone/>
            </a:pPr>
            <a:r>
              <a:rPr lang="en-US" sz="4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Викторина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hlink"/>
              </a:buClr>
              <a:buSzPts val="4000"/>
              <a:buFont typeface="Noto Sans Symbols"/>
              <a:buNone/>
            </a:pPr>
            <a:r>
              <a:rPr lang="en-US" sz="4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«Узнай предмет по описанию»</a:t>
            </a:r>
            <a:endParaRPr/>
          </a:p>
        </p:txBody>
      </p:sp>
      <p:pic>
        <p:nvPicPr>
          <p:cNvPr id="224" name="Google Shape;224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8312" y="1620837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27475" y="1571625"/>
            <a:ext cx="2817812" cy="2817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97525" y="4213225"/>
            <a:ext cx="2646362" cy="2646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920875" y="4389437"/>
            <a:ext cx="3200400" cy="2468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2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986587" y="1489075"/>
            <a:ext cx="1855787" cy="261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 advTm="6000">
    <p:strips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2"/>
          <p:cNvSpPr txBox="1"/>
          <p:nvPr/>
        </p:nvSpPr>
        <p:spPr>
          <a:xfrm>
            <a:off x="395287" y="0"/>
            <a:ext cx="8748712" cy="6215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lang="en-US" sz="4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Напутствие</a:t>
            </a:r>
            <a:endParaRPr sz="4000" b="1" i="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Times New Roman"/>
              <a:buNone/>
            </a:pPr>
            <a:r>
              <a:rPr lang="en-US" sz="1800" b="0" i="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 </a:t>
            </a:r>
            <a:endParaRPr/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3600"/>
              <a:buFont typeface="Arial"/>
              <a:buNone/>
            </a:pPr>
            <a:r>
              <a:rPr lang="en-US" sz="3600" b="1" i="0" u="none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1. Добивается успехов тот, кто стремится к чему-то большему.</a:t>
            </a:r>
            <a:endParaRPr sz="3600" b="1" i="0" u="none">
              <a:solidFill>
                <a:srgbClr val="0000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3600"/>
              <a:buFont typeface="Arial"/>
              <a:buNone/>
            </a:pPr>
            <a:r>
              <a:rPr lang="en-US" sz="3600" b="1" i="0" u="none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2. Делайте больше, чем можете.</a:t>
            </a:r>
            <a:endParaRPr sz="3600" b="1" i="0" u="none">
              <a:solidFill>
                <a:srgbClr val="0000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3600"/>
              <a:buFont typeface="Arial"/>
              <a:buNone/>
            </a:pPr>
            <a:r>
              <a:rPr lang="en-US" sz="3600" b="1" i="0" u="none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3. Пытайтесь узнать и понять окружающий мир. Побольше читайте, интересуйтесь, узнавайте, овладевайте и усовершенствуйте те знания, которые дают вам учителя</a:t>
            </a:r>
            <a:r>
              <a:rPr lang="en-US" sz="36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</p:spTree>
  </p:cSld>
  <p:clrMapOvr>
    <a:masterClrMapping/>
  </p:clrMapOvr>
  <p:transition spd="med" advTm="6000">
    <p:strips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3"/>
          <p:cNvSpPr txBox="1"/>
          <p:nvPr/>
        </p:nvSpPr>
        <p:spPr>
          <a:xfrm>
            <a:off x="539750" y="1773237"/>
            <a:ext cx="8604250" cy="242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600"/>
              <a:buFont typeface="Arial"/>
              <a:buNone/>
            </a:pPr>
            <a:r>
              <a:rPr lang="en-US" sz="66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Благодарю </a:t>
            </a:r>
            <a:endParaRPr/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600"/>
              <a:buFont typeface="Arial"/>
              <a:buNone/>
            </a:pPr>
            <a:r>
              <a:rPr lang="en-US" sz="66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за внимание!</a:t>
            </a:r>
            <a:endParaRPr/>
          </a:p>
        </p:txBody>
      </p:sp>
    </p:spTree>
  </p:cSld>
  <p:clrMapOvr>
    <a:masterClrMapping/>
  </p:clrMapOvr>
  <p:transition spd="med" advTm="6000">
    <p:strips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"/>
          <p:cNvSpPr txBox="1"/>
          <p:nvPr/>
        </p:nvSpPr>
        <p:spPr>
          <a:xfrm>
            <a:off x="0" y="549275"/>
            <a:ext cx="9144000" cy="7478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Цели: </a:t>
            </a:r>
            <a:r>
              <a:rPr lang="en-US" sz="32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расширять кругозор путём популяризации знаний о великих открытиях и изобретениях мира.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Задачи: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1. Расширение представления учащихся об истории науки и техники.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2. Формирование положительной нравственной оценки деятельности великих ученых во имя науки, прогресса.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3. Привитие интереса к изучению учебных предметов как основ научных знаний.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4. Воспитание чувства патриотизма.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1" i="1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endParaRPr/>
          </a:p>
        </p:txBody>
      </p:sp>
    </p:spTree>
  </p:cSld>
  <p:clrMapOvr>
    <a:masterClrMapping/>
  </p:clrMapOvr>
  <p:transition spd="med" advTm="6000">
    <p:strips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"/>
          <p:cNvSpPr txBox="1"/>
          <p:nvPr/>
        </p:nvSpPr>
        <p:spPr>
          <a:xfrm>
            <a:off x="323850" y="0"/>
            <a:ext cx="8640762" cy="5967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Толковый словарь С.И. Ожегова</a:t>
            </a:r>
            <a:endParaRPr/>
          </a:p>
          <a:p>
            <a:pPr marL="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Times New Roman"/>
              <a:buAutoNum type="arabicPeriod"/>
            </a:pPr>
            <a:r>
              <a:rPr lang="en-US" sz="3600" b="1" i="0" u="none" strike="noStrike" cap="none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Наука</a:t>
            </a:r>
            <a:r>
              <a:rPr lang="en-US" sz="3600" b="1" i="0" u="none" strike="noStrike" cap="none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–система знаний о закономерностях развития природы, общества и мышления, </a:t>
            </a:r>
            <a:endParaRPr/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Times New Roman"/>
              <a:buNone/>
            </a:pPr>
            <a:r>
              <a:rPr lang="en-US" sz="3600" b="1" i="0" u="none" strike="noStrike" cap="none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 также отдельная отрасль таких знаний (естественные, гуманитарные науки).</a:t>
            </a:r>
            <a:endParaRPr/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Times New Roman"/>
              <a:buNone/>
            </a:pPr>
            <a:r>
              <a:rPr lang="en-US" sz="3600" b="1" i="0" u="none" strike="noStrike" cap="none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</a:t>
            </a:r>
            <a:r>
              <a:rPr lang="en-US" sz="36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Наука</a:t>
            </a:r>
            <a:r>
              <a:rPr lang="en-US" sz="3600" b="1" i="0" u="none" strike="noStrike" cap="none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–это то, что поучает, дает опыт, урок</a:t>
            </a:r>
            <a:r>
              <a:rPr lang="en-US" sz="32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rot="1260000">
            <a:off x="2735262" y="2879725"/>
            <a:ext cx="3698875" cy="3159125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5"/>
          <p:cNvSpPr/>
          <p:nvPr/>
        </p:nvSpPr>
        <p:spPr>
          <a:xfrm>
            <a:off x="0" y="476250"/>
            <a:ext cx="9144000" cy="1831975"/>
          </a:xfrm>
          <a:prstGeom prst="cloudCallout">
            <a:avLst>
              <a:gd name="adj1" fmla="val 6300"/>
              <a:gd name="adj2" fmla="val 24300"/>
            </a:avLst>
          </a:prstGeom>
          <a:solidFill>
            <a:schemeClr val="accent1"/>
          </a:solidFill>
          <a:ln w="25400" cap="flat" cmpd="sng">
            <a:solidFill>
              <a:srgbClr val="006F9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Одним из первых  был придуман способ разведения огня</a:t>
            </a:r>
            <a:endParaRPr/>
          </a:p>
        </p:txBody>
      </p:sp>
    </p:spTree>
  </p:cSld>
  <p:clrMapOvr>
    <a:masterClrMapping/>
  </p:clrMapOvr>
  <p:transition spd="med" advTm="6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rot="-1740000">
            <a:off x="544512" y="3133725"/>
            <a:ext cx="3278187" cy="3125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87900" y="3154362"/>
            <a:ext cx="3573462" cy="3573462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6"/>
          <p:cNvSpPr/>
          <p:nvPr/>
        </p:nvSpPr>
        <p:spPr>
          <a:xfrm>
            <a:off x="250825" y="260350"/>
            <a:ext cx="8642350" cy="2284412"/>
          </a:xfrm>
          <a:prstGeom prst="cloudCallout">
            <a:avLst>
              <a:gd name="adj1" fmla="val 6300"/>
              <a:gd name="adj2" fmla="val 24300"/>
            </a:avLst>
          </a:prstGeom>
          <a:solidFill>
            <a:schemeClr val="accent1"/>
          </a:solidFill>
          <a:ln w="25400" cap="flat" cmpd="sng">
            <a:solidFill>
              <a:srgbClr val="006F9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А это лук и стрелы – нужное древнее орудие…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Колесо – самое важное в истории человечества изобретение…</a:t>
            </a:r>
            <a:endParaRPr/>
          </a:p>
        </p:txBody>
      </p:sp>
    </p:spTree>
  </p:cSld>
  <p:clrMapOvr>
    <a:masterClrMapping/>
  </p:clrMapOvr>
  <p:transition spd="med" advTm="6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733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733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233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278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339975" y="1630362"/>
            <a:ext cx="4319587" cy="4321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7"/>
          <p:cNvSpPr/>
          <p:nvPr/>
        </p:nvSpPr>
        <p:spPr>
          <a:xfrm>
            <a:off x="468312" y="115887"/>
            <a:ext cx="8747125" cy="1512887"/>
          </a:xfrm>
          <a:prstGeom prst="cloudCallout">
            <a:avLst>
              <a:gd name="adj1" fmla="val 6300"/>
              <a:gd name="adj2" fmla="val 24300"/>
            </a:avLst>
          </a:prstGeom>
          <a:solidFill>
            <a:schemeClr val="accent1"/>
          </a:solidFill>
          <a:ln w="25400" cap="flat" cmpd="sng">
            <a:solidFill>
              <a:srgbClr val="006F9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Мельница служила для перетирания зерна…</a:t>
            </a:r>
            <a:endParaRPr/>
          </a:p>
        </p:txBody>
      </p:sp>
    </p:spTree>
  </p:cSld>
  <p:clrMapOvr>
    <a:masterClrMapping/>
  </p:clrMapOvr>
  <p:transition spd="med" advTm="6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rot="840000">
            <a:off x="755650" y="1989137"/>
            <a:ext cx="3595687" cy="3595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40000">
            <a:off x="4572000" y="1989137"/>
            <a:ext cx="3595687" cy="3595687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8"/>
          <p:cNvSpPr/>
          <p:nvPr/>
        </p:nvSpPr>
        <p:spPr>
          <a:xfrm>
            <a:off x="0" y="0"/>
            <a:ext cx="8893175" cy="2205037"/>
          </a:xfrm>
          <a:prstGeom prst="cloudCallout">
            <a:avLst>
              <a:gd name="adj1" fmla="val 6300"/>
              <a:gd name="adj2" fmla="val 24300"/>
            </a:avLst>
          </a:prstGeom>
          <a:solidFill>
            <a:schemeClr val="accent1"/>
          </a:solidFill>
          <a:ln w="25400" cap="flat" cmpd="sng">
            <a:solidFill>
              <a:srgbClr val="006F9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Компас – прибор для определения сторон света…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Часы – прибор для измерения времени…</a:t>
            </a:r>
            <a:endParaRPr/>
          </a:p>
        </p:txBody>
      </p:sp>
    </p:spTree>
  </p:cSld>
  <p:clrMapOvr>
    <a:masterClrMapping/>
  </p:clrMapOvr>
  <p:transition spd="med" advTm="6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11187" y="2205037"/>
            <a:ext cx="3187700" cy="3240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27537" y="1700212"/>
            <a:ext cx="4597400" cy="45974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9"/>
          <p:cNvSpPr/>
          <p:nvPr/>
        </p:nvSpPr>
        <p:spPr>
          <a:xfrm>
            <a:off x="0" y="0"/>
            <a:ext cx="9024937" cy="2133600"/>
          </a:xfrm>
          <a:prstGeom prst="cloudCallout">
            <a:avLst>
              <a:gd name="adj1" fmla="val 6300"/>
              <a:gd name="adj2" fmla="val 24300"/>
            </a:avLst>
          </a:prstGeom>
          <a:solidFill>
            <a:schemeClr val="accent1"/>
          </a:solidFill>
          <a:ln w="25400" cap="flat" cmpd="sng">
            <a:solidFill>
              <a:srgbClr val="006F9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Телескоп прибор для изучения небесных тел…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Микроскоп – прибор для изучения микромира…</a:t>
            </a:r>
            <a:endParaRPr/>
          </a:p>
        </p:txBody>
      </p:sp>
    </p:spTree>
  </p:cSld>
  <p:clrMapOvr>
    <a:masterClrMapping/>
  </p:clrMapOvr>
  <p:transition spd="med" advTm="6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78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78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778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7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блака">
  <a:themeElements>
    <a:clrScheme name="Облака 10">
      <a:dk1>
        <a:srgbClr val="4D4D4D"/>
      </a:dk1>
      <a:lt1>
        <a:srgbClr val="FFFFFF"/>
      </a:lt1>
      <a:dk2>
        <a:srgbClr val="66FFFF"/>
      </a:dk2>
      <a:lt2>
        <a:srgbClr val="B7E7FF"/>
      </a:lt2>
      <a:accent1>
        <a:srgbClr val="0099CC"/>
      </a:accent1>
      <a:accent2>
        <a:srgbClr val="00CC99"/>
      </a:accent2>
      <a:accent3>
        <a:srgbClr val="B8FFF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530</Words>
  <Application>Microsoft Office PowerPoint</Application>
  <PresentationFormat>Экран (4:3)</PresentationFormat>
  <Paragraphs>53</Paragraphs>
  <Slides>23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Облака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Админ</dc:creator>
  <cp:lastModifiedBy>Acer</cp:lastModifiedBy>
  <cp:revision>1</cp:revision>
  <dcterms:created xsi:type="dcterms:W3CDTF">2010-03-03T17:05:23Z</dcterms:created>
  <dcterms:modified xsi:type="dcterms:W3CDTF">2021-08-03T21:20:03Z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0008002a680000000000010250300207f7000400038000</vt:lpwstr>
  </property>
</Properties>
</file>