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325" r:id="rId3"/>
    <p:sldId id="283" r:id="rId4"/>
    <p:sldId id="282" r:id="rId5"/>
    <p:sldId id="298" r:id="rId6"/>
    <p:sldId id="299" r:id="rId7"/>
    <p:sldId id="301" r:id="rId8"/>
    <p:sldId id="300" r:id="rId9"/>
    <p:sldId id="302" r:id="rId10"/>
    <p:sldId id="286" r:id="rId11"/>
    <p:sldId id="309" r:id="rId12"/>
    <p:sldId id="303" r:id="rId13"/>
    <p:sldId id="308" r:id="rId14"/>
    <p:sldId id="287" r:id="rId15"/>
    <p:sldId id="305" r:id="rId16"/>
    <p:sldId id="317" r:id="rId17"/>
    <p:sldId id="307" r:id="rId18"/>
    <p:sldId id="310" r:id="rId19"/>
    <p:sldId id="321" r:id="rId20"/>
    <p:sldId id="320" r:id="rId21"/>
    <p:sldId id="311" r:id="rId22"/>
    <p:sldId id="312" r:id="rId23"/>
    <p:sldId id="316" r:id="rId24"/>
    <p:sldId id="322" r:id="rId25"/>
    <p:sldId id="323" r:id="rId26"/>
    <p:sldId id="293" r:id="rId27"/>
    <p:sldId id="324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275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F42982-BEA8-41CB-912D-8015D0915610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E8282-FFDA-4AD4-BF6B-B043ADA22A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twoday.net/opablog/images/Aus-dem-Panoramabild-von-Werner-Tuebk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cibook.net/srednih-vekov-istoriya/moguschestvo-papskoy-vlasti-katolicheskaya-29762.htmlhttp:/www.aif.ru/dontknows/file/101883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istoric.ru/books/item/f00/s00/z0000029/st007.shtml" TargetMode="External"/><Relationship Id="rId4" Type="http://schemas.openxmlformats.org/officeDocument/2006/relationships/hyperlink" Target="http://www.vokrugsveta.ru/telegraph/history/468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РЕФОРМАЦИИ В ЕВРОПЕ. ОБНОВЛЕНИЕ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ХРИСТИАНСТВА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00100" y="4643446"/>
            <a:ext cx="7854696" cy="1752600"/>
          </a:xfrm>
        </p:spPr>
        <p:txBody>
          <a:bodyPr/>
          <a:lstStyle/>
          <a:p>
            <a:r>
              <a:rPr lang="ru-RU" dirty="0" smtClean="0"/>
              <a:t>Учитель истории и обществознания: </a:t>
            </a:r>
          </a:p>
          <a:p>
            <a:r>
              <a:rPr lang="ru-RU" dirty="0" smtClean="0"/>
              <a:t>Максимова Ю.М.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1285860"/>
            <a:ext cx="8358246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Начало реформации было положено 31 октября 1517 г., когда Мартин Лютер на дверях собора г. Виттенберга поместил изложение 95 тезисов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6"/>
            <a:ext cx="8501122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МАРТИН ЛЮТЕР И НАЧАЛО РЕФОРМАЦИИ В ГЕРМАНИИ</a:t>
            </a:r>
          </a:p>
        </p:txBody>
      </p:sp>
      <p:pic>
        <p:nvPicPr>
          <p:cNvPr id="4" name="Picture 2" descr="http://www.vokrugsveta.ru/img/cmn/2007/10/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928934"/>
            <a:ext cx="3500462" cy="28765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5786454"/>
            <a:ext cx="392905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Репродукция из архива Библиотеки Конгресса США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static1.repo.aif.ru/1/22/28647/cf7fb397d960c6072d9cfe0813e364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928934"/>
            <a:ext cx="4214842" cy="30718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6000768"/>
            <a:ext cx="385765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 тезисов Лютера. 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0723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Выдержка из "95 тезисов" М. Лютера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"... Каждый христианин, если он только действительно раскаивается, получает полное отпущение вины без индульгенции. Настоящим сокровищем церкви есть, конечно, не отпущения, а святое Евангелие величия и милости Божьей.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Христиан надо учить, что тот, кто видит бедного и несмотря на это, отдает деньги на индульгенции, получает не отпущения папы, а гнев Бога ...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Утверждать, что крест отпущения, украшен гербами папы и установлен в храмах, имеет одинаковую ценность с крестом Христовым, является кощунством ...".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Подумайте: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Против чего выступал М. Лютер?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Которые последствия для католической церкви могло вызвать его выступление?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501122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УЧЕНИЕ МАРТИНА ЛЮТЕРА – « СПАСЕНИЕ ВЕРОЙ»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429684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УЧЕНИЕ МАРТИНА ЛЮТЕРА – « СПАСЕНИЕ ВЕРОЙ»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429124" y="2143116"/>
            <a:ext cx="45005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положения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учения М. Лютера: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 спасется только верой,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вера обретается только через милость божью и не зависит  ни от каких заслуг человека,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единственный авторитет в делах веры – Священное писание. </a:t>
            </a:r>
          </a:p>
        </p:txBody>
      </p:sp>
      <p:pic>
        <p:nvPicPr>
          <p:cNvPr id="12290" name="Picture 2" descr="http://vladhistory.com/wp-content/uploads/2014/10/reformacia565676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00438"/>
            <a:ext cx="2357454" cy="2643206"/>
          </a:xfrm>
          <a:prstGeom prst="rect">
            <a:avLst/>
          </a:prstGeom>
          <a:noFill/>
        </p:spPr>
      </p:pic>
      <p:pic>
        <p:nvPicPr>
          <p:cNvPr id="5" name="Picture 9" descr="мартин лют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85926"/>
            <a:ext cx="3810000" cy="4548185"/>
          </a:xfrm>
          <a:prstGeom prst="rect">
            <a:avLst/>
          </a:prstGeom>
          <a:noFill/>
          <a:ln w="349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6143644"/>
            <a:ext cx="392909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Мартин Лютер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УЧЕНИЕ МАРТИНА ЛЮТЕРА – « СПАСЕНИЕ ВЕРОЙ»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428868"/>
            <a:ext cx="5572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Священники должны растолковывать Библию ,должность священников – выборная, не признавалось монашество, церковь не должна владеть землями, удешевление церковных обрядов ,церковь</a:t>
            </a:r>
          </a:p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должна подчиняться не папе, а светским владыкам, богослужение должно вестись  на родном языке</a:t>
            </a:r>
          </a:p>
        </p:txBody>
      </p:sp>
      <p:pic>
        <p:nvPicPr>
          <p:cNvPr id="5" name="Picture 11" descr="&amp;Lcy;&amp;yucy;&amp;tcy;&amp;iecy;&amp;rcy; &amp;vcy; &amp;Ecy;&amp;rcy;&amp;fcy;&amp;ucy;&amp;rcy;&amp;tcy;&amp;iecy;. &amp;KHcy;&amp;ucy;&amp;dcy;&amp;ocy;&amp;zhcy;&amp;ncy;&amp;icy;&amp;kcy; &amp;ZHcy;. -&amp;Ncy;. &amp;Pcy;&amp;acy;&amp;tcy;&amp;ocy;&amp;ncy;. 1861 &amp;g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00240"/>
            <a:ext cx="3109916" cy="3643338"/>
          </a:xfrm>
          <a:prstGeom prst="rect">
            <a:avLst/>
          </a:prstGeom>
          <a:noFill/>
          <a:ln w="349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2132" y="5643578"/>
            <a:ext cx="315232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Мартин Лютер в Эрфурте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89844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 1521 г. дело Лютера рассматривалось на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Вормском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рейхстаге в присутствии императора Карла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Рейхстаг осудил новую ересь. В ответном слове Лютер сказал:</a:t>
            </a:r>
          </a:p>
        </p:txBody>
      </p:sp>
      <p:pic>
        <p:nvPicPr>
          <p:cNvPr id="21506" name="Picture 2" descr="http://static1.repo.aif.ru/1/4d/28646/2e5cc68281aca70a1dde17190593c5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3429024" cy="24223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072206"/>
            <a:ext cx="4071966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Лютер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Вормсе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«На сём я стою…».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501122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УЧЕНИЕ МАРТИНА ЛЮТЕРА – « СПАСЕНИЕ ВЕРОЙ»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7167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«Если я не буду убежден свидетельствами Священного Писания и ясными доводами разума — ибо я не признаю авторитета ни пап, ни соборов, поскольку они противоречат друг другу, —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3286124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совесть моя Словом Божьим связана. Я не могу и не хочу ни от чего отрекаться, потому что нехорошо и небезопасно поступать против совести. Бог да поможет мне. Аминь».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9/93/Luther-verbrennt-Bulle.jpg/220px-Luther-verbrennt-Bu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71744"/>
            <a:ext cx="3357586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000108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1521 году римский император Карл V издал т.н.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Вормсский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эдикт (указ), согласно которому Мартин Лютер был объявлен еретиком, а его работы подлежали уничтожению. Каждый, кто оказывал ему поддержку, отныне мог быть отлучен от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папской церкви. Лютер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прилюдно сжег императорский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указ и объявил, что борьба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папским засильем – дело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жизни. 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66"/>
            <a:ext cx="842968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УЧЕНИЕ МАРТИНА ЛЮТЕРА – « СПАСЕНИЕ ВЕРОЙ»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5857892"/>
            <a:ext cx="4572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Мартин Лютер сжигает буллу .Гравюра на дереве, 1557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1000108"/>
            <a:ext cx="50006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немецких землях началось массовое движение против католицизма.                       Бродячие проповедники призывали сбросить власть не только папы римского, но и светских феодалов. Борьба за Реформацию ширилась. В Германии она проходила в форме крестьянской войны(1524-1526)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Вождем народной Реформации  стал  Томас Мюнцер</a:t>
            </a:r>
          </a:p>
          <a:p>
            <a:pPr>
              <a:spcBef>
                <a:spcPct val="50000"/>
              </a:spcBef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8501122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НАРОДНАЯ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РЕФОРМАЦИЯ И КРЕСТЬЯНСКАЯ ВОЙНА</a:t>
            </a:r>
          </a:p>
        </p:txBody>
      </p:sp>
      <p:pic>
        <p:nvPicPr>
          <p:cNvPr id="4" name="Picture 2" descr="Крестьянин, выступающий с речью. Титульный лист брошюры. «Проповедь вердского крестьянина о свободной воле человека». 1524 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3143272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643578"/>
            <a:ext cx="314327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Крестьянин, выступающий с речью.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7884" y="5929330"/>
            <a:ext cx="292895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Томас Мюнцер. Гравюра Хр.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Зихема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Томас Мюнцер. Гравюра Хр. Зихе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3116"/>
            <a:ext cx="2928958" cy="3895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501122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НАРОДНАЯ РЕФОРМАЦИЯ И КРЕСТЬЯНСКАЯ ВОЙНА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928670"/>
            <a:ext cx="8358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Мюнцер решительно отвергал тезис Лютера о необходимости пассивного смирения в светских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делах.Призывая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народные массы к устранению зла, к свержению безбожных князей и уничтожению своих угнетателей,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Мюнцер указывал, что в этом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заключается основная задача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реформационного движения.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резко выступал против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представления о «милосердном» Боге,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стоящем над миром и требующем от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 смирения и подчинения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существующему насилию. Согласно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воззрениям Мюнцера, нет Бога вне нас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самих, вне земного мира</a:t>
            </a:r>
            <a:r>
              <a:rPr lang="ru-RU" sz="2000" dirty="0" smtClean="0"/>
              <a:t>…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hist-world.com/images/srednii-veka/3/myuncer-vedet-agitaciyu-v-nar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929486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01122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НАРОДНАЯ РЕФОРМАЦИЯ И КРЕСТЬЯНСКАЯ ВОЙНА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6072206"/>
            <a:ext cx="428628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Мюнцер  ведет агитацию в народе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рестьянская война в Германии 1524-1525 г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643050"/>
            <a:ext cx="4286280" cy="42386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00562" y="5857892"/>
            <a:ext cx="4214842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Крестьянская война в Германии 1524-1525 гг.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8429684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НАРОДНАЯ РЕФОРМАЦИЯ И КРЕСТЬЯНСКАЯ ВОЙНА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14422"/>
            <a:ext cx="37862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покажите на карте основные районы восстания в Германии. 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1524г. в Германии на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юге страны восстали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крестьяне. В 1525г. уже почти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германские земли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охватило движение,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названное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историками Великой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крестьянской войной.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71462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того, что не бывает вечных и неизменных теорий и учений; что популярность светского или религиозного учения зависит от его актуальности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857232"/>
            <a:ext cx="842965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причины реформации; охарактеризовать   особенности лютеранского учения; рассмотреть динамику распространения лютеранства.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429684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ЦЕЛИ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3116"/>
            <a:ext cx="842968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857628"/>
            <a:ext cx="850112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ПЛАН УРОКА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429132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Причины Реформации в Европе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Мартин Лютер и начало Реформации в Германии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Учение Мартина Лютера – «спасение верой»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Народная Реформация и крестьянская война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«Чья страна – того и вера». Католики и протестанты.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28596" y="1041898"/>
            <a:ext cx="82153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Руководители восстания составили свою программу «12 статей».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Прочитайте документ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«12 статей» и определите основные программные требования восставших. Какие социальные группы участвовали в Крестьянской войне?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42968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НАРОДНАЯ РЕФОРМАЦИЯ И КРЕСТЬЯНСКАЯ ВОЙНА</a:t>
            </a:r>
          </a:p>
        </p:txBody>
      </p:sp>
      <p:pic>
        <p:nvPicPr>
          <p:cNvPr id="5" name="Picture 2" descr="Титульный лист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3214710" cy="35194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929330"/>
            <a:ext cx="342902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Титульный лист "12 статей". 1525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Восставший крестьянин. Гравюра 1522 г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714620"/>
            <a:ext cx="3000396" cy="34194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5572141"/>
            <a:ext cx="371474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Восставший крестьянин. Гравюра 1522 г.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8501122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НАРОДНАЯ РЕФОРМАЦИЯ И КРЕСТЬЯНСКАЯ ВОЙНА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4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8" y="1214422"/>
            <a:ext cx="82153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Формами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борьбы восставших крестьян были сожжение документов с записями повинносте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й, дележ господского скота, захват земель,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7675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грабеж монастырей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Немецкое крестьянское оружие XV - XVI вв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3786214" cy="37861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5903893"/>
            <a:ext cx="385765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Немецкое крестьянское оружие XV - XVI вв.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Ландскнехт нападающий на мирных жителей. Гравюра У. Франк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2786058"/>
            <a:ext cx="3786215" cy="328135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5929330"/>
            <a:ext cx="414340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Ландскнехт нападающий на мирных жителей. Гравюра У. Франка.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42968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НАРОДНАЯ РЕФОРМАЦИЯ И КРЕСТЬЯНСКАЯ ВОЙНА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8596" y="1714488"/>
            <a:ext cx="44291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оряне разбили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крестьянские отряды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поодиночке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Раненый Мюнцер попал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 плен, его казнили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Было уничтожено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100 тыс. человек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Aus-dem-Panoramabild-von-Werner-Tuebk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8"/>
            <a:ext cx="41068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6143644"/>
            <a:ext cx="421481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Взятие Т. Мюнцера в плен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0112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«ЧЬЯ СТРАНА- ТОГО И ВЕРА»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856357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После разгрома крестьянской войны началась княжеская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Реформация.Князья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стали захватывать монастырские земли, некоторые духовные князья отказывались от  своего сана и объявляли себя государями. Часть князей, напуганная Крестьянской войной осталась верной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католицизму. Вся Германия оказалась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ввергнутой в вооруженное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противостояние, князья и дворяне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оказались разделенными на два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лагеря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1529 г. император Карл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запретил лютеранство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присвоение церковного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монастырского имущества.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10" descr="&amp;Zcy;&amp;ncy;&amp;acy;&amp;chcy;&amp;iecy;&amp;ncy;&amp;icy;&amp;iecy; &amp;icy; &amp;tcy;&amp;ocy;&amp;lcy;&amp;kcy;&amp;ocy;&amp;vcy;&amp;acy;&amp;ncy;&amp;icy;&amp;iecy; &amp;scy;&amp;lcy;&amp;ocy;&amp;vcy;&amp;acy; &amp;Kcy;&amp;Acy;&amp;Rcy;&amp;Lcy; 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357430"/>
            <a:ext cx="3135310" cy="4103688"/>
          </a:xfrm>
          <a:prstGeom prst="rect">
            <a:avLst/>
          </a:prstGeom>
          <a:noFill/>
          <a:ln w="349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43570" y="6215082"/>
            <a:ext cx="321471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Император Карл </a:t>
            </a:r>
            <a:r>
              <a:rPr lang="en-US" b="1" dirty="0" smtClean="0"/>
              <a:t>V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1934" y="1643050"/>
            <a:ext cx="4500594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Германии начались религиозные войны –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войны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между католиками и протестантами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Боясь потерять власть, Карл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1555 г. в Аугсбурге заключил мир с протестантскими князьями. Устанавливалось равенство католиков и протестантов, князья получили право устанавливать религию                   на своих землях.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42968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«ЧЬЯ СТРАНА- ТОГО И ВЕРА»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e/e0/Druck_Augsburger_Reichsfrieden.jpg/200px-Druck_Augsburger_Reichsfrie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3082348" cy="4048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500702"/>
            <a:ext cx="371477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Титульный лист первого издания текста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Аугсбургского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религиозного мира. 1555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857232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Сторонники Лютера заявили ему протест. Так родилось слово протестант.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Протестанты – сторонники реформации церкви.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1"/>
            <a:ext cx="4429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Жители земель должны были придерживаться веры своего князя, появился принцип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«Чья страна, того и вера»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Церковь была подчинена власти князей, протестантские проповедники (пасторы) находились на государственной службе. Пышные обряды отменили, из церкви убрали скульптуры, отменили поклонение иконам и святым мощам, церковь стала дешевой.                  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857256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«ЧЬЯ СТРАНА- ТОГО И ВЕРА»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 descr="https://christlutheranchurch.myworshiptimes.com/wp-content/uploads/sites/125/2013/10/Christ-Lutheran-Church-1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28670"/>
            <a:ext cx="4071966" cy="50291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6000768"/>
            <a:ext cx="400052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Лютеранская церковь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35716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57256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«ЧЬЯ СТРАНА- ТОГО И ВЕРА»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857232"/>
            <a:ext cx="41434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Аугсбургский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религиозный мир признал равноправными католичество и протестантство. В то же самое время он закрепил политическую раздробленность страны.</a:t>
            </a:r>
          </a:p>
          <a:p>
            <a:pPr lvl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оцениваете значение этого мира для Германии?</a:t>
            </a:r>
          </a:p>
          <a:p>
            <a:pPr lvl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дала Реформация в Германии князьям, дворянам , горожанам и крестьянам.</a:t>
            </a:r>
          </a:p>
          <a:p>
            <a:pPr>
              <a:spcBef>
                <a:spcPct val="50000"/>
              </a:spcBef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3856038" cy="4968875"/>
          </a:xfrm>
          <a:prstGeom prst="rect">
            <a:avLst/>
          </a:prstGeom>
          <a:noFill/>
          <a:ln w="349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57752" y="5929330"/>
            <a:ext cx="392905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протестантизма      в Европе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0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vokrugsveta.ru/img/cmn/2007/10/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245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643578"/>
            <a:ext cx="821537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Мартин Лютер и герои Реформации. Репродукция из архива Библиотеки Конгресса США 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0112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857232"/>
            <a:ext cx="84296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Юдовская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А.Я., Баранов П.А., Ванюшкина Л.М. Новая история 1500-1800 гг.М., 2012</a:t>
            </a:r>
            <a:r>
              <a:rPr lang="ru-RU" sz="2400" dirty="0" smtClean="0"/>
              <a:t> </a:t>
            </a:r>
          </a:p>
          <a:p>
            <a:r>
              <a:rPr lang="en-US" sz="2400" dirty="0" smtClean="0">
                <a:hlinkClick r:id="rId3"/>
              </a:rPr>
              <a:t>http://scibook.net/srednih-vekov-istoriya/moguschestvo-papskoy-vlasti-katolicheskaya-29762.html</a:t>
            </a:r>
            <a:endParaRPr lang="ru-RU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http://www.aif.ru/dontknows/file/1018837</a:t>
            </a:r>
            <a:endParaRPr lang="ru-RU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>
                <a:hlinkClick r:id="rId4"/>
              </a:rPr>
              <a:t>http://www.vokrugsveta.ru/telegraph/history/468/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http://historic.ru/books/item/f00/s00/z0000029/st007.shtml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928670"/>
            <a:ext cx="82153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Революция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коренной переворот, перелом в жизни людей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Революция может быть в сфере общ. отношений, техники, культуры, науки, сфере сознания. Реформация – революция в сфере сознания.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Реформация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движение за переустройство церкви.   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501122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ПРИЧИНЫ РЕФОРМАЦИИ В ЕВРОПЕ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856357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 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Проанализируйте исторический источник и ответьте на вопрос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были недовольны верующие?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Ульрих фон 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Гуттен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“</a:t>
            </a:r>
            <a:r>
              <a:rPr kumimoji="0" lang="ru-RU" sz="2400" b="1" i="0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Вадиск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или римская правда”:</a:t>
            </a:r>
            <a:endParaRPr kumimoji="0" lang="ru-RU" sz="2400" b="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“Тремя вещами подчиняет себе Рим все: насилием, хитростью и лицемерием. Три вещи изобретены, чтобы выжимать золото из чужих стран: торговля индульгенциями,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несуществующая война с турками, и власть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папских легатов в варварских землях.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Тремя вещами постоянно заняты 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Риме, хотя никогда не доводят их до конца: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спасением душ, реставрацией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развалившихся храмов и турецкими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походами. О трех вещах нельзя говорить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правду: о папе, об индульгенциях и о безбожии» …»</a:t>
            </a:r>
            <a:endParaRPr kumimoji="0" lang="ru-RU" sz="2400" b="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Ulrich von Hutt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286124"/>
            <a:ext cx="2143140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50112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ПРИЧИНЫ РЕФОРМАЦИИ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856357"/>
            <a:ext cx="600079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Потребность верующих в духовном обновлении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Менялся мир, менялся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человек, а церковь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оставалась прежней.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Публичные молитвы,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посты, строгое соблюдение обрядов вместо истинной веры – это уже 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удовлетворяло многих,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толкало их к поиску другой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церкви, более простой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искренней.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Из новых веяний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католическая церковь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восприняла дух наживы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предпринимательства.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850112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ПРИЧИНЫ РЕФОРМАЦИИ </a:t>
            </a:r>
            <a:endParaRPr lang="ru-RU" sz="2800" dirty="0"/>
          </a:p>
        </p:txBody>
      </p:sp>
      <p:pic>
        <p:nvPicPr>
          <p:cNvPr id="28677" name="Picture 5" descr="фото Католическая церковь в средние века. Крестовые походы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2767347" cy="3333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ПРИЧИНЫ РЕФОРМАЦИИ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214422"/>
            <a:ext cx="4143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Сбор десятины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Платили ее все, начиная от крестьянина и заканчивая князем.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Помимо десятины большие суммы приноси в казну церкви плата за назначения на высшие духовные должности, взятки церковных властей и дары с которыми ездили в Рим.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4818" name="Picture 2" descr="Питер Брейгель-младший, Уплата десятины, 1626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571900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86454"/>
            <a:ext cx="35719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Сбор десятины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Продажа индульгенций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(лат.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indulgentia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«прощение»),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римско-католической церкви —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частичное или полное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освобождение церковью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верующего от наказания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грехи путем покупки бумаги,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http://mech.math.msu.su/~apentus/znaete/images/indul_genc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000396" cy="29384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72560" cy="5232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ПРИЧИНЫ РЕФОРМАЦИИ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214818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этом основании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от соответствующего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искупительного действия,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покаяния, налагаемого на грешника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священником.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7256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ПРИЧИНЫ РЕФОРМАЦИИ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28343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Вмешательство духовенства 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вопросы светской жизни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гонения церкви на науку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Князья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жаловались на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вмешатель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ство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духовных лиц в их дела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города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– на поборы монастырей,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расположенных в городской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072074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округе ,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крестьяне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– на увеличение церковных владений и огромные поборы.</a:t>
            </a:r>
            <a:endParaRPr lang="ru-RU" sz="2400" dirty="0"/>
          </a:p>
        </p:txBody>
      </p:sp>
      <p:pic>
        <p:nvPicPr>
          <p:cNvPr id="33798" name="Picture 6" descr="http://scibook.net/files/uch_group34/uch_pgroup14/uch_uch454/image/2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3" y="928670"/>
            <a:ext cx="3214710" cy="32147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4143380"/>
            <a:ext cx="378621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Сожжение еретиков во Франции Миниатюра XV в.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215082"/>
            <a:ext cx="415286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Монахи. Средневековая миниатюра</a:t>
            </a:r>
            <a:endParaRPr lang="ru-RU" sz="2000" dirty="0"/>
          </a:p>
        </p:txBody>
      </p:sp>
      <p:pic>
        <p:nvPicPr>
          <p:cNvPr id="33800" name="Picture 8" descr="http://scibook.net/files/uch_group34/uch_pgroup14/uch_uch454/image/23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643314"/>
            <a:ext cx="242889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thumb/8/88/Martin_Luther_%28Lucas_Cranach%29_1526.jpg/200px-Martin_Luther_%28Lucas_Cranach%29_1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357586" cy="45005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6000768"/>
            <a:ext cx="3286148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Л. Кранах.  Мартин Лютер.  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42873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Огромное влияние на Реформацию в Европе оказал Мартин Лютер (1483-1546). Он закончил религиозную школу, затем Эрфуртский университет, после окончания постригся в монахи. После его окончания продолжил изучение теологии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Виттенбергском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университете, где стал профессором, доктором богословия.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57256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МАРТИН ЛЮТЕР И НАЧАЛО РЕФОРМАЦИИ В ГЕРМАНИИ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575</TotalTime>
  <Words>1444</Words>
  <Application>Microsoft Office PowerPoint</Application>
  <PresentationFormat>Экран (4:3)</PresentationFormat>
  <Paragraphs>195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НАЧАЛО РЕФОРМАЦИИ В ЕВРОПЕ. ОБНОВЛЕНИЕ ХРИСТИАНСТВА 7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85</cp:revision>
  <dcterms:created xsi:type="dcterms:W3CDTF">2014-06-25T06:54:52Z</dcterms:created>
  <dcterms:modified xsi:type="dcterms:W3CDTF">2021-09-02T19:19:22Z</dcterms:modified>
</cp:coreProperties>
</file>