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98" autoAdjust="0"/>
  </p:normalViewPr>
  <p:slideViewPr>
    <p:cSldViewPr>
      <p:cViewPr>
        <p:scale>
          <a:sx n="59" d="100"/>
          <a:sy n="59" d="100"/>
        </p:scale>
        <p:origin x="-3114" y="-15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9/3/2021</a:t>
            </a:fld>
            <a:endParaRPr lang="en-US" sz="1600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1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9/3/2021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74700" y="714362"/>
            <a:ext cx="8769300" cy="98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44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Семейные </a:t>
            </a:r>
            <a:r>
              <a:rPr lang="ru" sz="4400" b="1" dirty="0" smtClean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правоотношения</a:t>
            </a:r>
            <a:br>
              <a:rPr lang="ru" sz="4400" b="1" dirty="0" smtClean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4400" b="1" dirty="0" smtClean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класс</a:t>
            </a:r>
            <a:endParaRPr lang="ru" sz="4400" b="1" dirty="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3929072"/>
            <a:ext cx="5014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Учитель истории и обществознания: Максимова Ю.М.</a:t>
            </a:r>
            <a:endParaRPr lang="ru-RU" b="1" dirty="0"/>
          </a:p>
        </p:txBody>
      </p:sp>
      <p:pic>
        <p:nvPicPr>
          <p:cNvPr id="46082" name="Picture 2" descr="https://catherineasquithgallery.com/uploads/posts/2021-03/1614549751_90-p-semya-na-belom-fone-1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8"/>
            <a:ext cx="342902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1550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Брачный договор</a:t>
            </a:r>
            <a:r>
              <a:rPr lang="ru" sz="2400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это соглашение лиц, вступающих в брак, или соглашение супругов, определяющее имущественные права и обязанности супругов в браке и (или) в случае расторжения брака.</a:t>
            </a:r>
          </a:p>
        </p:txBody>
      </p:sp>
      <p:pic>
        <p:nvPicPr>
          <p:cNvPr id="138" name="Shape 138" descr="img12.jpg"/>
          <p:cNvPicPr preferRelativeResize="0"/>
          <p:nvPr/>
        </p:nvPicPr>
        <p:blipFill rotWithShape="1">
          <a:blip r:embed="rId3">
            <a:alphaModFix/>
          </a:blip>
          <a:srcRect l="4455" t="24448" r="2917"/>
          <a:stretch/>
        </p:blipFill>
        <p:spPr>
          <a:xfrm>
            <a:off x="668150" y="1474975"/>
            <a:ext cx="7891749" cy="352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12985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Раздел общего имущества связан обычно с распадом семьи. Официальным документом подтверждающим развод бывших супругов, является “Свидетельство о расторжении брака”</a:t>
            </a:r>
          </a:p>
        </p:txBody>
      </p:sp>
      <p:pic>
        <p:nvPicPr>
          <p:cNvPr id="145" name="Shape 145" descr="65669-gosposhlina-za-blank-svidetelstva-o-rastorzhenii-braka.jpg"/>
          <p:cNvPicPr preferRelativeResize="0"/>
          <p:nvPr/>
        </p:nvPicPr>
        <p:blipFill rotWithShape="1">
          <a:blip r:embed="rId3">
            <a:alphaModFix/>
          </a:blip>
          <a:srcRect l="4669" t="2462" r="2857" b="2099"/>
          <a:stretch/>
        </p:blipFill>
        <p:spPr>
          <a:xfrm>
            <a:off x="6051175" y="1298525"/>
            <a:ext cx="2685200" cy="36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2" name="Picture 2" descr="https://cspsid-pechatniki.ru/800/600/https/ds05.infourok.ru/uploads/ex/0392/00159ae9-e36bd82e/hello_html_m330339e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357304"/>
            <a:ext cx="3309867" cy="3288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subTitle" idx="1"/>
          </p:nvPr>
        </p:nvSpPr>
        <p:spPr>
          <a:xfrm>
            <a:off x="311700" y="277350"/>
            <a:ext cx="8520600" cy="132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ru" sz="3600" b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Прекращение брака. </a:t>
            </a:r>
          </a:p>
        </p:txBody>
      </p:sp>
      <p:pic>
        <p:nvPicPr>
          <p:cNvPr id="151" name="Shape 151" descr="slide-13.jpg"/>
          <p:cNvPicPr preferRelativeResize="0"/>
          <p:nvPr/>
        </p:nvPicPr>
        <p:blipFill rotWithShape="1">
          <a:blip r:embed="rId3">
            <a:alphaModFix/>
          </a:blip>
          <a:srcRect l="3437" t="13786" r="4167" b="8627"/>
          <a:stretch/>
        </p:blipFill>
        <p:spPr>
          <a:xfrm>
            <a:off x="311700" y="882475"/>
            <a:ext cx="8520599" cy="404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subTitle" idx="1"/>
          </p:nvPr>
        </p:nvSpPr>
        <p:spPr>
          <a:xfrm>
            <a:off x="2710425" y="176500"/>
            <a:ext cx="6732000" cy="138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ru" sz="3000" b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Права и обязанности родителей. </a:t>
            </a:r>
          </a:p>
        </p:txBody>
      </p:sp>
      <p:pic>
        <p:nvPicPr>
          <p:cNvPr id="159" name="Shape 159" descr="roditelyam11_(1).jpg"/>
          <p:cNvPicPr preferRelativeResize="0"/>
          <p:nvPr/>
        </p:nvPicPr>
        <p:blipFill rotWithShape="1">
          <a:blip r:embed="rId3">
            <a:alphaModFix/>
          </a:blip>
          <a:srcRect l="1895" t="10241" r="2875"/>
          <a:stretch/>
        </p:blipFill>
        <p:spPr>
          <a:xfrm>
            <a:off x="2710424" y="794225"/>
            <a:ext cx="6227675" cy="419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subTitle" idx="1"/>
          </p:nvPr>
        </p:nvSpPr>
        <p:spPr>
          <a:xfrm>
            <a:off x="239525" y="0"/>
            <a:ext cx="8615100" cy="93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ru" sz="3000" b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Основания для лишения родительских прав. </a:t>
            </a:r>
          </a:p>
        </p:txBody>
      </p:sp>
      <p:pic>
        <p:nvPicPr>
          <p:cNvPr id="166" name="Shape 166" descr="962645e9b09dee353e8cc52bb45ebfe7.jpg"/>
          <p:cNvPicPr preferRelativeResize="0"/>
          <p:nvPr/>
        </p:nvPicPr>
        <p:blipFill rotWithShape="1">
          <a:blip r:embed="rId3">
            <a:alphaModFix/>
          </a:blip>
          <a:srcRect l="5300" t="23336" r="5013"/>
          <a:stretch/>
        </p:blipFill>
        <p:spPr>
          <a:xfrm>
            <a:off x="239525" y="542074"/>
            <a:ext cx="6643700" cy="444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subTitle" idx="1"/>
          </p:nvPr>
        </p:nvSpPr>
        <p:spPr>
          <a:xfrm>
            <a:off x="2406050" y="0"/>
            <a:ext cx="6448500" cy="93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ru" sz="3000" b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Права и обязанности детей. </a:t>
            </a:r>
          </a:p>
        </p:txBody>
      </p:sp>
      <p:pic>
        <p:nvPicPr>
          <p:cNvPr id="173" name="Shape 173" descr="017.jpg"/>
          <p:cNvPicPr preferRelativeResize="0"/>
          <p:nvPr/>
        </p:nvPicPr>
        <p:blipFill rotWithShape="1">
          <a:blip r:embed="rId3">
            <a:alphaModFix/>
          </a:blip>
          <a:srcRect l="4671" t="38019" r="5666" b="3108"/>
          <a:stretch/>
        </p:blipFill>
        <p:spPr>
          <a:xfrm>
            <a:off x="2607250" y="579900"/>
            <a:ext cx="6448500" cy="417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0" y="504275"/>
            <a:ext cx="4702200" cy="448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Семья(в социальном плане) </a:t>
            </a:r>
            <a:r>
              <a:rPr lang="ru" sz="2400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</a:p>
          <a:p>
            <a:pPr lvl="0">
              <a:spcBef>
                <a:spcPts val="0"/>
              </a:spcBef>
              <a:buNone/>
            </a:pPr>
            <a:r>
              <a:rPr lang="ru" sz="2400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малая группа, члены </a:t>
            </a:r>
          </a:p>
          <a:p>
            <a:pPr lvl="0">
              <a:spcBef>
                <a:spcPts val="0"/>
              </a:spcBef>
              <a:buNone/>
            </a:pPr>
            <a:r>
              <a:rPr lang="ru" sz="2400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которой состоят в браке и </a:t>
            </a:r>
          </a:p>
          <a:p>
            <a:pPr lvl="0">
              <a:spcBef>
                <a:spcPts val="0"/>
              </a:spcBef>
              <a:buNone/>
            </a:pPr>
            <a:r>
              <a:rPr lang="ru" sz="2400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родстве, связаны общностью </a:t>
            </a:r>
          </a:p>
          <a:p>
            <a:pPr lvl="0">
              <a:spcBef>
                <a:spcPts val="0"/>
              </a:spcBef>
              <a:buNone/>
            </a:pPr>
            <a:r>
              <a:rPr lang="ru" sz="2400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быта, взаимной заботой, воспитанием детей, взаимопониманием и поддержкой.</a:t>
            </a:r>
          </a:p>
          <a:p>
            <a:pPr lvl="0">
              <a:spcBef>
                <a:spcPts val="0"/>
              </a:spcBef>
              <a:buNone/>
            </a:pPr>
            <a:r>
              <a:rPr lang="ru" sz="24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Семья(в юридическом смысле)</a:t>
            </a:r>
            <a:r>
              <a:rPr lang="ru" sz="2400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это союз лиц, соединённых правами и обязанностями, вытекающими из брака.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151275" y="0"/>
            <a:ext cx="4298700" cy="6303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6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Понятия семьи.</a:t>
            </a:r>
          </a:p>
        </p:txBody>
      </p:sp>
      <p:pic>
        <p:nvPicPr>
          <p:cNvPr id="44034" name="Picture 2" descr="https://bel.cultreg.ru/uploads/e395d13ca333e812a05bbcb8af21b48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14362"/>
            <a:ext cx="4067553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3025" y="655550"/>
            <a:ext cx="4904100" cy="4147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Предпосылкой создания семьи является брак. </a:t>
            </a:r>
          </a:p>
          <a:p>
            <a:pPr lvl="0">
              <a:spcBef>
                <a:spcPts val="0"/>
              </a:spcBef>
              <a:buNone/>
            </a:pPr>
            <a:r>
              <a:rPr lang="ru" sz="24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Брак</a:t>
            </a:r>
            <a:r>
              <a:rPr lang="ru" sz="2400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это юридически оформленный, свободный, добровольный союз мужчины и женщины, заключённый в установленном порядке, направленный на создание семьи </a:t>
            </a:r>
          </a:p>
          <a:p>
            <a:pPr lvl="0">
              <a:spcBef>
                <a:spcPts val="0"/>
              </a:spcBef>
              <a:buNone/>
            </a:pPr>
            <a:r>
              <a:rPr lang="ru" sz="2400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порождающий  взаимные права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400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обязанности супругов.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474950" y="100850"/>
            <a:ext cx="4097100" cy="7185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6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Понятие брака.</a:t>
            </a:r>
          </a:p>
        </p:txBody>
      </p:sp>
      <p:pic>
        <p:nvPicPr>
          <p:cNvPr id="41986" name="Picture 2" descr="https://funik.ru/wp-content/uploads/2019/01/09d85d770790b3912e1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00114"/>
            <a:ext cx="3986175" cy="265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651700" cy="794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48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Характеристики брака: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311700" y="869850"/>
            <a:ext cx="8437200" cy="36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buClr>
                <a:srgbClr val="073763"/>
              </a:buClr>
              <a:buAutoNum type="arabicPeriod"/>
            </a:pPr>
            <a:r>
              <a:rPr lang="ru" dirty="0">
                <a:solidFill>
                  <a:srgbClr val="073763"/>
                </a:solidFill>
              </a:rPr>
              <a:t>Брак - это союз мужчины и женщины. В России признаются только разнополые браки.</a:t>
            </a:r>
          </a:p>
          <a:p>
            <a:pPr marL="457200" lvl="0" indent="-228600" algn="l" rtl="0">
              <a:spcBef>
                <a:spcPts val="0"/>
              </a:spcBef>
              <a:buClr>
                <a:srgbClr val="073763"/>
              </a:buClr>
              <a:buAutoNum type="arabicPeriod"/>
            </a:pPr>
            <a:r>
              <a:rPr lang="ru" dirty="0">
                <a:solidFill>
                  <a:srgbClr val="073763"/>
                </a:solidFill>
              </a:rPr>
              <a:t>Цель брака - создание семьи.</a:t>
            </a:r>
          </a:p>
          <a:p>
            <a:pPr marL="457200" lvl="0" indent="-228600" algn="l" rtl="0">
              <a:spcBef>
                <a:spcPts val="0"/>
              </a:spcBef>
              <a:buClr>
                <a:srgbClr val="073763"/>
              </a:buClr>
              <a:buAutoNum type="arabicPeriod"/>
            </a:pPr>
            <a:r>
              <a:rPr lang="ru" dirty="0">
                <a:solidFill>
                  <a:srgbClr val="073763"/>
                </a:solidFill>
              </a:rPr>
              <a:t>Брак - это союз, зарегистрированный в органах ЗАГСа.(записи актов гражданского состояния)</a:t>
            </a:r>
          </a:p>
          <a:p>
            <a:pPr marL="457200" lvl="0" indent="-228600" algn="l" rtl="0">
              <a:spcBef>
                <a:spcPts val="0"/>
              </a:spcBef>
              <a:buClr>
                <a:srgbClr val="073763"/>
              </a:buClr>
              <a:buAutoNum type="arabicPeriod"/>
            </a:pPr>
            <a:r>
              <a:rPr lang="ru" dirty="0">
                <a:solidFill>
                  <a:srgbClr val="073763"/>
                </a:solidFill>
              </a:rPr>
              <a:t>Брак - это союз,который порождает между супругами юридические права и обязанности.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639100" cy="567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30555"/>
              <a:buFont typeface="Arial"/>
              <a:buNone/>
            </a:pPr>
            <a:endParaRPr sz="3600" b="1" dirty="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36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 заключения брака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400" y="567299"/>
            <a:ext cx="8307774" cy="42484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311700" y="138675"/>
            <a:ext cx="8520600" cy="869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ru" sz="48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Порядок заключения брака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100850" y="1008375"/>
            <a:ext cx="6000600" cy="4021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marL="457200" lvl="0" indent="-419100" algn="l">
              <a:spcBef>
                <a:spcPts val="0"/>
              </a:spcBef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" sz="3000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Подача заявления в ЗАГС.</a:t>
            </a:r>
          </a:p>
          <a:p>
            <a:pPr marL="457200" lvl="0" indent="-419100" algn="l">
              <a:spcBef>
                <a:spcPts val="0"/>
              </a:spcBef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" sz="3000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Обязательное присутствие жениха и невесты.</a:t>
            </a:r>
          </a:p>
          <a:p>
            <a:pPr marL="457200" lvl="0" indent="-419100" algn="l">
              <a:spcBef>
                <a:spcPts val="0"/>
              </a:spcBef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" sz="3000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Подписи в книге актов гражданского состояния.</a:t>
            </a:r>
          </a:p>
          <a:p>
            <a:pPr marL="457200" lvl="0" indent="-419100" algn="l">
              <a:spcBef>
                <a:spcPts val="0"/>
              </a:spcBef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" sz="3000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Отметка в паспортах супругов.</a:t>
            </a:r>
          </a:p>
          <a:p>
            <a:pPr marL="457200" lvl="0" indent="-419100" algn="l">
              <a:spcBef>
                <a:spcPts val="0"/>
              </a:spcBef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" sz="3000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Выдача свидетельства о браке.</a:t>
            </a:r>
          </a:p>
        </p:txBody>
      </p:sp>
      <p:pic>
        <p:nvPicPr>
          <p:cNvPr id="110" name="Shape 110" descr="9-29023418-__________________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5575" y="1008375"/>
            <a:ext cx="3265124" cy="3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7" name="Shape 117" descr="фон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 l="17766" t="7106" r="17862"/>
          <a:stretch/>
        </p:blipFill>
        <p:spPr>
          <a:xfrm>
            <a:off x="5483875" y="126075"/>
            <a:ext cx="3466823" cy="481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75650" y="226925"/>
            <a:ext cx="5483700" cy="4714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0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Семейные правоотношения - </a:t>
            </a:r>
            <a:r>
              <a:rPr lang="ru" sz="3000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урегулированные нормами семейного права общественные отношения (связи), выраженные в правах и обязанностях членов семьи и возникающие из брака, родства  и некоторых других оснований.</a:t>
            </a:r>
          </a:p>
          <a:p>
            <a:pPr lvl="0">
              <a:spcBef>
                <a:spcPts val="0"/>
              </a:spcBef>
              <a:buNone/>
            </a:pPr>
            <a:r>
              <a:rPr lang="ru" sz="30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Источник - Семейный Кодекс РФ!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ctrTitle"/>
          </p:nvPr>
        </p:nvSpPr>
        <p:spPr>
          <a:xfrm>
            <a:off x="311700" y="277350"/>
            <a:ext cx="8651700" cy="105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ubTitle" idx="1"/>
          </p:nvPr>
        </p:nvSpPr>
        <p:spPr>
          <a:xfrm>
            <a:off x="311700" y="1626250"/>
            <a:ext cx="8437200" cy="292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6" name="Shape 126" descr="img_user_file_557dc30822e4c_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75" y="163875"/>
            <a:ext cx="8824724" cy="484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ctrTitle"/>
          </p:nvPr>
        </p:nvSpPr>
        <p:spPr>
          <a:xfrm>
            <a:off x="311700" y="138675"/>
            <a:ext cx="8520600" cy="668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480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Правоотношения супругов</a:t>
            </a:r>
          </a:p>
        </p:txBody>
      </p:sp>
      <p:pic>
        <p:nvPicPr>
          <p:cNvPr id="132" name="Shape 132" descr="007.jpg"/>
          <p:cNvPicPr preferRelativeResize="0"/>
          <p:nvPr/>
        </p:nvPicPr>
        <p:blipFill rotWithShape="1">
          <a:blip r:embed="rId3">
            <a:alphaModFix/>
          </a:blip>
          <a:srcRect l="7971" t="18433" r="6769" b="7830"/>
          <a:stretch/>
        </p:blipFill>
        <p:spPr>
          <a:xfrm>
            <a:off x="466450" y="806774"/>
            <a:ext cx="8169074" cy="417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39</TotalTime>
  <Words>299</Words>
  <Application>Microsoft Office PowerPoint</Application>
  <PresentationFormat>Экран (16:9)</PresentationFormat>
  <Paragraphs>36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Начальная</vt:lpstr>
      <vt:lpstr>Семейные правоотношения 9 класс</vt:lpstr>
      <vt:lpstr>Слайд 2</vt:lpstr>
      <vt:lpstr>Предпосылкой создания семьи является брак.  Брак - это юридически оформленный, свободный, добровольный союз мужчины и женщины, заключённый в установленном порядке, направленный на создание семьи  и порождающий  взаимные права  и обязанности супругов.</vt:lpstr>
      <vt:lpstr>Характеристики брака:</vt:lpstr>
      <vt:lpstr> Условия заключения брака</vt:lpstr>
      <vt:lpstr>Порядок заключения брака</vt:lpstr>
      <vt:lpstr>Слайд 7</vt:lpstr>
      <vt:lpstr>Слайд 8</vt:lpstr>
      <vt:lpstr>Правоотношения супругов</vt:lpstr>
      <vt:lpstr>Брачный договор - это соглашение лиц, вступающих в брак, или соглашение супругов, определяющее имущественные права и обязанности супругов в браке и (или) в случае расторжения брака.</vt:lpstr>
      <vt:lpstr>Раздел общего имущества связан обычно с распадом семьи. Официальным документом подтверждающим развод бывших супругов, является “Свидетельство о расторжении брака”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Семейные правоотношения</dc:title>
  <dc:creator>Bukowski</dc:creator>
  <cp:lastModifiedBy>Admin</cp:lastModifiedBy>
  <cp:revision>7</cp:revision>
  <dcterms:modified xsi:type="dcterms:W3CDTF">2021-09-03T19:36:55Z</dcterms:modified>
</cp:coreProperties>
</file>