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86" r:id="rId4"/>
    <p:sldId id="269" r:id="rId5"/>
    <p:sldId id="282" r:id="rId6"/>
    <p:sldId id="283" r:id="rId7"/>
    <p:sldId id="270" r:id="rId8"/>
    <p:sldId id="27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81" r:id="rId19"/>
    <p:sldId id="284" r:id="rId20"/>
    <p:sldId id="28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75A7B7-4751-4351-BC89-91CA701FA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CDCE2A-3AC7-4508-A4CA-CF35D8589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271799-98C2-446E-AAC9-AA71C4A7A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167C09-27E5-4610-9891-E575BE0FC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ABD00-0952-4E0A-BAD4-ABDF5D88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98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659559-1884-4046-9BB1-9CAB449B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66B936-4D32-44C6-8917-E3E87262B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F1CD6-1F38-440F-A9EB-E2A1B8B5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C813FA-B252-4A8A-A382-896C1936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37F314-93A2-4843-B40F-7DC0BC0B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62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CBF939D-0FE8-49D5-8AC7-627246DB5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40B8A6-ECE4-479F-A8D1-E3BDAACD1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0A197F-7C94-42A1-B207-EA691799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01BC85-7BBA-4F28-9AB7-CC230C60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138067-46AD-45B7-8119-9D36DFDEB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6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1FB04-62C3-42FA-AA00-F0D2F51B0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E1E20B-C8E0-4080-AAA4-8C16BE524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5FF331-AEF8-4EE3-ABA3-FBFF03684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DC13C3-7903-470D-B4CF-9004853D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650EA3-334C-45C5-BD69-9F518BBE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3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D0F134-1A97-491B-B912-2693C6D0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9126BE-70BD-41AB-A68A-1EE653FB6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D76CFD-9BA7-41B2-B604-E0E56ECE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7EF262-F339-46BE-9140-E5B60761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CFC774-D601-4B92-B49A-D9BA9ED5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6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FEAF0-7791-44B4-9D31-CD7D67FC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A3B271-C3A7-49E6-8426-F8A6A4080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346B68-B2B5-47B1-91B4-3B39719E3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1F3375-955A-469B-9719-B2F5667F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4478EC-72FB-469A-A708-B6E0ED58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31303E-CF95-4775-AE47-F449A18F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95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7E5DD-D94D-44BB-8E6A-EAFAC204F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A3A1C5-13F7-47E8-9686-5C0FC6814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83372F-9BEA-46A1-AA1A-7E7C511D2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36FD07-4263-44A4-A44C-56F24B9D2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CB163-D85C-4B99-87C9-5CF329AA2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9F5850-C6A3-4672-A29A-C9B79A99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C9EB5DD-C1C9-4979-B642-9AA927E8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24E351-1115-4A1A-BEC3-AD2B1E9C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44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BF3D3-3926-4971-9C9F-E238A9B5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8DBD8C-B106-4DF6-89FA-F1C73433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C0316-AF33-4F0A-98C0-A347A265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E96FFF-AB9C-4BA9-8082-8BA3D055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01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CF78D4-6F82-49A3-8DA5-BDF904A8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A351F6-D5BA-430F-9B20-83EB34AB4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E2C711-D718-481C-A643-115E660B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D4D60-7899-4E78-80A1-C9E636E4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596F2-898E-4E85-B5CF-0F7CB068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D8EE3E-99E2-4650-84A5-4F0BE4293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3E7BC-DDEA-498D-BB12-ADFDECFA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47A648-9889-4A46-8383-52DD6A8CF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98ACE1-3475-4BF6-AAC8-3305A8B2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94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5A215-18E4-4EC5-876D-BA918C8C5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C0355B-DDEB-4449-B6B3-B7CE59447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DD9D73-F286-4DBD-A96A-72378C53D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2B8F22-2EE3-491A-99E1-2162DBF6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1C1C92-1778-44BF-A9A7-D03A35A0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AF46C0-B734-44A6-A101-9787C2C8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5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804CD-11D5-42F1-AF52-85F567E8E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B7BC01-3ACD-4C44-B298-C7D696127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35D9AA-223C-4B8F-861C-E67D7D25C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33AC5-30B9-4D00-AF38-E53B03E446D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2291DA-A1C0-4A86-BCBD-F91DA8A80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3BA582-F71A-4E67-B918-DDB31E162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59BE-427C-4BBD-A86B-692E3285B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8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E74EFA1-6ACD-4444-8D54-D6B05DF94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Педагогический совет №12 от 29.04.2021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ABBC2C2C-ADB9-44EB-B002-C3B348A4C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348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F1999-CC0B-4558-AE6F-AE71EEAD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ходе проверки выявлено: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70F6D-480D-4214-8061-20C3C7F8453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Соответствие количества работ количеству заявленных проектов у учителей: Максимовой Ю.М., Тимченко М.В., Муравьевой А.С., </a:t>
            </a:r>
            <a:r>
              <a:rPr lang="ru-RU" dirty="0" err="1"/>
              <a:t>Опокиной</a:t>
            </a:r>
            <a:r>
              <a:rPr lang="ru-RU" dirty="0"/>
              <a:t> А.Н., Мамедовой С.А., Кочергиной Г.У., Веселковой С.М., Собининой С.Ю., </a:t>
            </a:r>
            <a:r>
              <a:rPr lang="ru-RU" dirty="0" err="1"/>
              <a:t>Галиахметовой</a:t>
            </a:r>
            <a:r>
              <a:rPr lang="ru-RU" dirty="0"/>
              <a:t> Н.В., Одинцовой И.С., Игошиной О.В., Кузьминовой О.Н., Роговой Т.С., Китовой И.С., </a:t>
            </a:r>
            <a:r>
              <a:rPr lang="ru-RU" dirty="0" err="1"/>
              <a:t>Чесноковой</a:t>
            </a:r>
            <a:r>
              <a:rPr lang="ru-RU" dirty="0"/>
              <a:t> Э.А.</a:t>
            </a:r>
          </a:p>
          <a:p>
            <a:r>
              <a:rPr lang="ru-RU" dirty="0"/>
              <a:t>Структура ИП соответствует требованиям Положения ИП в работах обучающихся у учителей: Игошиной О.В., Кузьминовой О.Н., Одинцовой И.С., Собининой С.Ю., Батуриной Н.В., Максимовой Ю.М., </a:t>
            </a:r>
            <a:r>
              <a:rPr lang="ru-RU" dirty="0" err="1"/>
              <a:t>МедведевойА.А</a:t>
            </a:r>
            <a:r>
              <a:rPr lang="ru-RU" dirty="0"/>
              <a:t>.</a:t>
            </a:r>
          </a:p>
          <a:p>
            <a:r>
              <a:rPr lang="ru-RU" dirty="0"/>
              <a:t>Отсутствуют отметки в работах у учителей: </a:t>
            </a:r>
            <a:r>
              <a:rPr lang="ru-RU" dirty="0" err="1"/>
              <a:t>Гурьяшовой</a:t>
            </a:r>
            <a:r>
              <a:rPr lang="ru-RU" dirty="0"/>
              <a:t> А.В., Липатовой Т.А., </a:t>
            </a:r>
            <a:r>
              <a:rPr lang="ru-RU" dirty="0" err="1"/>
              <a:t>Галиахметовой</a:t>
            </a:r>
            <a:r>
              <a:rPr lang="ru-RU" dirty="0"/>
              <a:t> Н.В., </a:t>
            </a:r>
            <a:r>
              <a:rPr lang="ru-RU" dirty="0" err="1"/>
              <a:t>Наволоцкой</a:t>
            </a:r>
            <a:r>
              <a:rPr lang="ru-RU" dirty="0"/>
              <a:t> И.М., Китовой И.С., Константинова С.Ю.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98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F1999-CC0B-4558-AE6F-AE71EEAD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ходе проверки выявлено: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70F6D-480D-4214-8061-20C3C7F84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1321904"/>
            <a:ext cx="11708296" cy="53770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Представлены работы руководителей для хранения в школьную библиотеку участников школьной и муниципальных конференций НОУ </a:t>
            </a:r>
          </a:p>
          <a:p>
            <a:pPr marL="0" indent="0">
              <a:buNone/>
            </a:pPr>
            <a:r>
              <a:rPr lang="ru-RU" b="1" dirty="0"/>
              <a:t>Максимовой Ю.М.-9, Сироткиной В.В.-7, Липатовой Т.А.-6, Одинцовой И.С.-4,  Иващенко А.В.-2, Добролюбовой Л.М.-2, Веселковой С.М.-2, Тарасовой А.Н.-1, </a:t>
            </a:r>
            <a:r>
              <a:rPr lang="ru-RU" b="1" dirty="0" err="1"/>
              <a:t>Тарновской</a:t>
            </a:r>
            <a:r>
              <a:rPr lang="ru-RU" b="1" dirty="0"/>
              <a:t> Т.В.-1, Тимченко М.В. -1, Медведевой А.А.-1, </a:t>
            </a:r>
            <a:r>
              <a:rPr lang="ru-RU" b="1" dirty="0" err="1"/>
              <a:t>Галиахметовой</a:t>
            </a:r>
            <a:r>
              <a:rPr lang="ru-RU" b="1" dirty="0"/>
              <a:t> Н.В.-1.</a:t>
            </a:r>
          </a:p>
          <a:p>
            <a:r>
              <a:rPr lang="ru-RU" dirty="0"/>
              <a:t>Представлены проекты руководителя </a:t>
            </a:r>
            <a:r>
              <a:rPr lang="ru-RU" b="1" dirty="0"/>
              <a:t>Дунаевой О.В</a:t>
            </a:r>
            <a:r>
              <a:rPr lang="ru-RU" dirty="0"/>
              <a:t>. по ИЗО учащихся 7а,7г классов на родительских собраниях в классах, учителем оформлена выставка лучших работ в коридоре школы.</a:t>
            </a:r>
          </a:p>
          <a:p>
            <a:r>
              <a:rPr lang="ru-RU" dirty="0"/>
              <a:t>Учителем </a:t>
            </a:r>
            <a:r>
              <a:rPr lang="ru-RU" b="1" dirty="0"/>
              <a:t>Беляевой Ю.А</a:t>
            </a:r>
            <a:r>
              <a:rPr lang="ru-RU" dirty="0"/>
              <a:t>. планируется  выставка – дефиле проектов в 5-8 классах по технологии 20.04.2021. Проекты учениц 7-8 классов заняли 1 место в региональном конкурсе «Серебряная нить»</a:t>
            </a:r>
          </a:p>
          <a:p>
            <a:endParaRPr lang="ru-RU" dirty="0"/>
          </a:p>
          <a:p>
            <a:r>
              <a:rPr lang="ru-RU" dirty="0"/>
              <a:t>Выявлены обучающиеся , которым необходимо перенести срок защиты проектов : биология-Цветкова, Каргапольцева, Волков, Ермилова, Попкова 7б, информатика-Васильев 10класс.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02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97FE6-D38C-4F52-A702-834668C30A9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100" dirty="0"/>
              <a:t>Выявлены учителя с высокой нагрузкой на руководителей индивидуальных проектов как формы промежуточной аттестации  </a:t>
            </a:r>
            <a:br>
              <a:rPr lang="ru-RU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2651376-2F2E-4E2D-93BD-4FFC1E4F9F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465228"/>
              </p:ext>
            </p:extLst>
          </p:nvPr>
        </p:nvGraphicFramePr>
        <p:xfrm>
          <a:off x="838200" y="1550504"/>
          <a:ext cx="10870096" cy="4827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2562">
                  <a:extLst>
                    <a:ext uri="{9D8B030D-6E8A-4147-A177-3AD203B41FA5}">
                      <a16:colId xmlns:a16="http://schemas.microsoft.com/office/drawing/2014/main" val="959906017"/>
                    </a:ext>
                  </a:extLst>
                </a:gridCol>
                <a:gridCol w="3623767">
                  <a:extLst>
                    <a:ext uri="{9D8B030D-6E8A-4147-A177-3AD203B41FA5}">
                      <a16:colId xmlns:a16="http://schemas.microsoft.com/office/drawing/2014/main" val="553388499"/>
                    </a:ext>
                  </a:extLst>
                </a:gridCol>
                <a:gridCol w="3623767">
                  <a:extLst>
                    <a:ext uri="{9D8B030D-6E8A-4147-A177-3AD203B41FA5}">
                      <a16:colId xmlns:a16="http://schemas.microsoft.com/office/drawing/2014/main" val="2376291836"/>
                    </a:ext>
                  </a:extLst>
                </a:gridCol>
              </a:tblGrid>
              <a:tr h="400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Больше 30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</a:rPr>
                        <a:t>Больше 10</a:t>
                      </a:r>
                      <a:endParaRPr lang="ru-RU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Меньше 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31454"/>
                  </a:ext>
                </a:extLst>
              </a:tr>
              <a:tr h="4400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Максимова Ю.М. - 35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Сироткина В.В.-  41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Батурина Н.В. -40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Веселкова С.М.- 30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Гурьяшова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 А.В. -31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Липатова Т.А. – 32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</a:rPr>
                        <a:t>Гурьяшова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 АВ-(31-5)</a:t>
                      </a:r>
                    </a:p>
                    <a:p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Дунаева О.В.-279</a:t>
                      </a:r>
                    </a:p>
                    <a:p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Беляева Ю.А. - 185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Окорокова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 ГП-17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Муравьева АС -17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Собинина СЮ-10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Андреев АВ -10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Наволоцкая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 ИМ - 10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Медведева АА-8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Одинцова И.С.-8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Опокина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АН- 7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Кочергина Г.У.-7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Константинов С.Ю.-6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Галиахметова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Н.В.-4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Тимченко МВ-4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Игошина О.В.-4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Иващенко А.В.-3 Добролюбова ЛМ-3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Кузьминова О.Н.-3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Китова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И.С.-3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Чеснокова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Э.А.-3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Рогова Т.С.-2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793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EDA49-C8AE-42C9-B3AE-8E322462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ВЫВОДЫ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F8CFF-24C5-4C69-B63B-9F6E869B7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052"/>
            <a:ext cx="10515600" cy="471591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/>
              <a:t>В целом</a:t>
            </a:r>
            <a:r>
              <a:rPr lang="en-US" dirty="0"/>
              <a:t> </a:t>
            </a:r>
            <a:r>
              <a:rPr lang="ru-RU" dirty="0"/>
              <a:t>учителя руководители ИП,</a:t>
            </a:r>
            <a:r>
              <a:rPr lang="en-US" dirty="0"/>
              <a:t> </a:t>
            </a:r>
            <a:r>
              <a:rPr lang="ru-RU" dirty="0"/>
              <a:t>работающие в7, 8,9,10-х классах, оценивают индивидуальные проекты в соответствии с Положением по ИП, оценивают ИП обучающихся</a:t>
            </a:r>
            <a:r>
              <a:rPr lang="en-US" dirty="0"/>
              <a:t> </a:t>
            </a:r>
            <a:r>
              <a:rPr lang="ru-RU" dirty="0"/>
              <a:t>объективно,</a:t>
            </a:r>
            <a:r>
              <a:rPr lang="en-US" dirty="0"/>
              <a:t> </a:t>
            </a:r>
            <a:r>
              <a:rPr lang="ru-RU" dirty="0"/>
              <a:t>организуют работу по устранению выявленных проблем;</a:t>
            </a:r>
          </a:p>
          <a:p>
            <a:pPr algn="just"/>
            <a:r>
              <a:rPr lang="ru-RU" dirty="0"/>
              <a:t> осуществляют коррекцию</a:t>
            </a:r>
            <a:r>
              <a:rPr lang="en-US" dirty="0"/>
              <a:t> </a:t>
            </a:r>
            <a:r>
              <a:rPr lang="ru-RU" dirty="0"/>
              <a:t>ошибок, своевременно дают рекомендации, осуществляют проверку, организуют защиту индивидуальных проектов. </a:t>
            </a:r>
          </a:p>
          <a:p>
            <a:pPr algn="just"/>
            <a:r>
              <a:rPr lang="ru-RU" dirty="0"/>
              <a:t>Обязательность индивидуальных проектов, как работа ПА, позволила получить высокий результат на конференциях НОУ на школьном и муниципальном уровне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46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76AC5-A17E-470F-99C6-F307FCA9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решению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DB358-3D59-436A-95CE-CE4BF654F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904"/>
            <a:ext cx="10515600" cy="54068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Продолжать работу над индивидуальным проектом в 2021-2022 в соответствии с ФГОС 5-6классы по предмету технология, с 7 класса разрешить работу над проектами как в группе, так и индивидуально, 8,9,10 классы работают обучающиеся над проектом индивидуально по всем предметам , </a:t>
            </a:r>
            <a:r>
              <a:rPr lang="ru-RU" sz="3900" dirty="0">
                <a:solidFill>
                  <a:srgbClr val="FF0000"/>
                </a:solidFill>
              </a:rPr>
              <a:t>исключив проект как ПА по отдельному предмету??, </a:t>
            </a:r>
            <a:r>
              <a:rPr lang="ru-RU" dirty="0"/>
              <a:t>чтобы снизить нагрузку на одного учителя</a:t>
            </a:r>
          </a:p>
          <a:p>
            <a:pPr marL="0" lvl="0" indent="0" algn="just">
              <a:buNone/>
            </a:pPr>
            <a:r>
              <a:rPr lang="ru-RU" sz="3800" dirty="0">
                <a:solidFill>
                  <a:srgbClr val="FF0000"/>
                </a:solidFill>
              </a:rPr>
              <a:t>???ИЛИ продолжить практику работы с ИП как формы ПА по отдельным предметам в 7-10 классах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В классах с углубленным изучением отдельных предметов выбор предметов ограничить в соответствии с углублением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Учителям – руководителям ИП построить работу с обучающимися по плану, где основная работа должна быть закончена  в 1 полугодии, во 2 полугодии в январе феврале осуществить защиту проекта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Внести в журнал АИС колонку ИП с 8 по 10 класс;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Внести колонку ПА в  журнал АИС во всех классах , по каждому предмету для наглядности , для выявления академической задолженности по предмету по результатам ПА. Оценку ПА учитывать в триместре, как текущую.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465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76AC5-A17E-470F-99C6-F307FCA9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решению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DB358-3D59-436A-95CE-CE4BF654F2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dirty="0"/>
              <a:t>4. Учителям , которые будут работать в 10 классе представить темы проектов для выбора обучающимися в мае 2021 , для того, чтобы ученик мог в заявлении в 10 класс указать примерную тему индивидуального проекта на следующий год и начать работу уже летом (</a:t>
            </a:r>
            <a:r>
              <a:rPr lang="ru-RU" dirty="0" err="1"/>
              <a:t>Тарновская</a:t>
            </a:r>
            <a:r>
              <a:rPr lang="ru-RU" dirty="0"/>
              <a:t> ТВ. организует сбор информации в летний период по биологии)  </a:t>
            </a:r>
          </a:p>
          <a:p>
            <a:pPr marL="0" lvl="0" indent="0" algn="just">
              <a:buNone/>
            </a:pPr>
            <a:r>
              <a:rPr lang="ru-RU" dirty="0"/>
              <a:t>5. Каждому учителю – руководителю проектов:</a:t>
            </a:r>
          </a:p>
          <a:p>
            <a:pPr algn="just"/>
            <a:r>
              <a:rPr lang="ru-RU" dirty="0"/>
              <a:t> продолжить работу по выполнению обучающимися</a:t>
            </a:r>
            <a:r>
              <a:rPr lang="en-US" dirty="0"/>
              <a:t> </a:t>
            </a:r>
            <a:r>
              <a:rPr lang="ru-RU" dirty="0"/>
              <a:t>требований к оформлению индивидуального проекта;</a:t>
            </a:r>
          </a:p>
          <a:p>
            <a:pPr algn="just"/>
            <a:r>
              <a:rPr lang="ru-RU" dirty="0"/>
              <a:t>  продолжить работу над структурой проекта;</a:t>
            </a:r>
          </a:p>
          <a:p>
            <a:pPr algn="just"/>
            <a:r>
              <a:rPr lang="ru-RU" dirty="0"/>
              <a:t>не допускать необъективного оценивания работ  ;</a:t>
            </a:r>
            <a:r>
              <a:rPr lang="en-US" dirty="0"/>
              <a:t> </a:t>
            </a:r>
            <a:endParaRPr lang="ru-RU" dirty="0"/>
          </a:p>
          <a:p>
            <a:pPr algn="just"/>
            <a:r>
              <a:rPr lang="ru-RU" dirty="0"/>
              <a:t>усилить работу над формированием УУД,</a:t>
            </a:r>
          </a:p>
          <a:p>
            <a:pPr algn="just"/>
            <a:r>
              <a:rPr lang="ru-RU" dirty="0"/>
              <a:t>включать в работу над проектом обучение рецензированию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19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76AC5-A17E-470F-99C6-F307FCA9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решению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DB358-3D59-436A-95CE-CE4BF654F2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/>
              <a:t>6. Отметить работу учителей школы  в качестве руководителей проектов  в 2020-2021 учебном году.</a:t>
            </a:r>
          </a:p>
          <a:p>
            <a:pPr marL="0" lvl="0" indent="0">
              <a:buNone/>
            </a:pPr>
            <a:r>
              <a:rPr lang="ru-RU" dirty="0"/>
              <a:t>7. Учителю Тимченко М.В.  оказать помощь  учителю </a:t>
            </a:r>
            <a:r>
              <a:rPr lang="ru-RU" dirty="0" err="1"/>
              <a:t>Гурьяшовой</a:t>
            </a:r>
            <a:r>
              <a:rPr lang="ru-RU" dirty="0"/>
              <a:t> А.В. по подготовке и защите  ИП в 7б классе.</a:t>
            </a:r>
          </a:p>
          <a:p>
            <a:pPr marL="0" lvl="0" indent="0">
              <a:buNone/>
            </a:pPr>
            <a:r>
              <a:rPr lang="ru-RU" dirty="0"/>
              <a:t>8. Установить сроки защиты ИП учителям с обучающимися. Классным руководителям проинформировать родителей обучающихся о написании заявления на перенос сроков защиты проектов.</a:t>
            </a:r>
            <a:endParaRPr lang="ru-RU" dirty="0">
              <a:effectLst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3677188-FDDE-41F6-91BF-75DBE8AA3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04003"/>
              </p:ext>
            </p:extLst>
          </p:nvPr>
        </p:nvGraphicFramePr>
        <p:xfrm>
          <a:off x="79513" y="4846955"/>
          <a:ext cx="11678477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2203">
                  <a:extLst>
                    <a:ext uri="{9D8B030D-6E8A-4147-A177-3AD203B41FA5}">
                      <a16:colId xmlns:a16="http://schemas.microsoft.com/office/drawing/2014/main" val="2534218139"/>
                    </a:ext>
                  </a:extLst>
                </a:gridCol>
                <a:gridCol w="3097908">
                  <a:extLst>
                    <a:ext uri="{9D8B030D-6E8A-4147-A177-3AD203B41FA5}">
                      <a16:colId xmlns:a16="http://schemas.microsoft.com/office/drawing/2014/main" val="1066664071"/>
                    </a:ext>
                  </a:extLst>
                </a:gridCol>
                <a:gridCol w="3544518">
                  <a:extLst>
                    <a:ext uri="{9D8B030D-6E8A-4147-A177-3AD203B41FA5}">
                      <a16:colId xmlns:a16="http://schemas.microsoft.com/office/drawing/2014/main" val="2259641095"/>
                    </a:ext>
                  </a:extLst>
                </a:gridCol>
                <a:gridCol w="2503848">
                  <a:extLst>
                    <a:ext uri="{9D8B030D-6E8A-4147-A177-3AD203B41FA5}">
                      <a16:colId xmlns:a16="http://schemas.microsoft.com/office/drawing/2014/main" val="557273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Кл. рук.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руководительИП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Обучающийся/класс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Срок защиты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150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Медведева А.А.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Сироткина В.В.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Васильев 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14.05.2021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146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Собинина С.Ю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Гурьяшова А.В.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Цветкова, Каргапольцева, Волков, Ермилова Попкова  -7б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15.05.2021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9420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Медведева А.А.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Добролюбова ЛМ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Гиоев </a:t>
                      </a:r>
                    </a:p>
                    <a:p>
                      <a:pPr marR="114300"/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Понькин   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300"/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14.05.2021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626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950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A74E99C-C2D4-4BC1-A993-4DB004FAE7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ru-RU" dirty="0"/>
              <a:t>Устное собеседование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04EEDD-C046-469A-B2EC-ED9A6B129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626" y="1590261"/>
            <a:ext cx="3001617" cy="9148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Биология 8 класс</a:t>
            </a:r>
          </a:p>
          <a:p>
            <a:r>
              <a:rPr lang="ru-RU" dirty="0"/>
              <a:t>91 чел. </a:t>
            </a:r>
            <a:r>
              <a:rPr lang="ru-RU" sz="1200" dirty="0"/>
              <a:t>эксперты: </a:t>
            </a:r>
            <a:r>
              <a:rPr lang="ru-RU" sz="1200" dirty="0" err="1"/>
              <a:t>Гурьяшова</a:t>
            </a:r>
            <a:r>
              <a:rPr lang="ru-RU" sz="1200" dirty="0"/>
              <a:t> А.В, Андреев А.В., Торопова Л.Н.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61224C-EE8E-4FEE-A68F-C6CEE582A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7626" y="2505075"/>
            <a:ext cx="3001617" cy="368458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000" dirty="0"/>
              <a:t>Уровень обученности-100%;</a:t>
            </a:r>
            <a:r>
              <a:rPr lang="ru-RU" dirty="0"/>
              <a:t> </a:t>
            </a:r>
            <a:r>
              <a:rPr lang="ru-RU" sz="1600" dirty="0"/>
              <a:t>но не с 1 раза сдали </a:t>
            </a:r>
            <a:r>
              <a:rPr lang="ru-RU" sz="1600" dirty="0" err="1"/>
              <a:t>Рассулу</a:t>
            </a:r>
            <a:r>
              <a:rPr lang="ru-RU" sz="1600" dirty="0"/>
              <a:t>, Ведерникова, </a:t>
            </a:r>
            <a:r>
              <a:rPr lang="ru-RU" sz="1600" dirty="0" err="1"/>
              <a:t>ЖелонкинД</a:t>
            </a:r>
            <a:r>
              <a:rPr lang="ru-RU" sz="1600" dirty="0"/>
              <a:t>, Игнатьев, Моисеев Р</a:t>
            </a:r>
          </a:p>
          <a:p>
            <a:r>
              <a:rPr lang="ru-RU" sz="2000" dirty="0"/>
              <a:t>Качество обучения 57% ниже результатов за 2 триместр 83%.</a:t>
            </a:r>
          </a:p>
          <a:p>
            <a:r>
              <a:rPr lang="ru-RU" sz="2000" dirty="0"/>
              <a:t>Проблема -в построении монологического высказывания.</a:t>
            </a:r>
          </a:p>
          <a:p>
            <a:r>
              <a:rPr lang="ru-RU" sz="2000" dirty="0"/>
              <a:t>Учителю даны рекомендации по обязательному включению полного устного опроса в урок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E969E27D-BCE1-46E1-AE9D-BE280440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84165" y="1681163"/>
            <a:ext cx="3871222" cy="82391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География 7 класс 108 учеников </a:t>
            </a:r>
            <a:r>
              <a:rPr lang="ru-RU" sz="1200" dirty="0"/>
              <a:t>эксперты : Веселкова С.М., Андреев А.В., </a:t>
            </a:r>
            <a:r>
              <a:rPr lang="ru-RU" sz="1200" dirty="0" err="1"/>
              <a:t>Наволоцкая</a:t>
            </a:r>
            <a:r>
              <a:rPr lang="ru-RU" sz="1200" dirty="0"/>
              <a:t> ИМ., Торопова Л.Н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9E056204-7634-427D-85A6-970C3B7E4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73616" y="2505075"/>
            <a:ext cx="3781771" cy="368458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000" dirty="0"/>
              <a:t>Уровень обученности -100% ;</a:t>
            </a:r>
          </a:p>
          <a:p>
            <a:pPr marL="0" indent="0" algn="just">
              <a:buNone/>
            </a:pPr>
            <a:r>
              <a:rPr lang="ru-RU" sz="2000" dirty="0"/>
              <a:t> не с 1 раза сдали </a:t>
            </a:r>
            <a:r>
              <a:rPr lang="ru-RU" sz="2000" dirty="0" err="1"/>
              <a:t>Плахин</a:t>
            </a:r>
            <a:r>
              <a:rPr lang="ru-RU" sz="2000" dirty="0"/>
              <a:t>, Симаков, Шичков, Долгополова.</a:t>
            </a:r>
          </a:p>
          <a:p>
            <a:pPr algn="just"/>
            <a:r>
              <a:rPr lang="ru-RU" sz="2000" dirty="0"/>
              <a:t>Качество обучения -65%, результат незначительно ниже триместрового показателя (71%)</a:t>
            </a:r>
          </a:p>
          <a:p>
            <a:pPr algn="just"/>
            <a:r>
              <a:rPr lang="ru-RU" sz="2000" dirty="0"/>
              <a:t>Проблему у учеников  вызывало монологическое высказывание по плану. С учителем проведено обсуждение заданий и </a:t>
            </a:r>
            <a:r>
              <a:rPr lang="ru-RU" sz="2000" dirty="0" err="1"/>
              <a:t>критериальной</a:t>
            </a:r>
            <a:r>
              <a:rPr lang="ru-RU" sz="2000" dirty="0"/>
              <a:t> оценки устного собеседования.</a:t>
            </a:r>
          </a:p>
          <a:p>
            <a:pPr algn="just"/>
            <a:r>
              <a:rPr lang="ru-RU" sz="2000" dirty="0"/>
              <a:t>Учитель запланировал корректировку критериев оценивания УС и изменение заданий для диалога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3FBC41-4ED0-4D06-AD5F-9CDE49400282}"/>
              </a:ext>
            </a:extLst>
          </p:cNvPr>
          <p:cNvSpPr txBox="1"/>
          <p:nvPr/>
        </p:nvSpPr>
        <p:spPr>
          <a:xfrm>
            <a:off x="3667540" y="1590261"/>
            <a:ext cx="350851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/>
              <a:t>История  6класс - 84  </a:t>
            </a:r>
            <a:r>
              <a:rPr lang="ru-RU" sz="2400" dirty="0"/>
              <a:t> </a:t>
            </a:r>
            <a:r>
              <a:rPr lang="ru-RU" sz="1200" dirty="0"/>
              <a:t>эксперты: </a:t>
            </a:r>
            <a:r>
              <a:rPr lang="ru-RU" sz="1200" dirty="0" err="1"/>
              <a:t>Гадеева</a:t>
            </a:r>
            <a:r>
              <a:rPr lang="ru-RU" sz="1200" dirty="0"/>
              <a:t> </a:t>
            </a:r>
            <a:r>
              <a:rPr lang="ru-RU" sz="1200" dirty="0" err="1"/>
              <a:t>Л.Г.,Добролюбова</a:t>
            </a:r>
            <a:r>
              <a:rPr lang="ru-RU" sz="1200" dirty="0"/>
              <a:t> Л.М., Гусева Е.П., Торопова Л.Н.</a:t>
            </a:r>
            <a:endParaRPr lang="ru-RU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97C5BA-11AF-4750-9E27-75A30BB7ADDC}"/>
              </a:ext>
            </a:extLst>
          </p:cNvPr>
          <p:cNvSpPr txBox="1"/>
          <p:nvPr/>
        </p:nvSpPr>
        <p:spPr>
          <a:xfrm>
            <a:off x="3737112" y="2505075"/>
            <a:ext cx="3438939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 Уровень обученности – 100%; не с 1 раза сдали Лисенков, Красиков. </a:t>
            </a:r>
          </a:p>
          <a:p>
            <a:r>
              <a:rPr lang="ru-RU" dirty="0"/>
              <a:t>Качество обучения –65% сравнимо (выше)с результатами 2 триместра 57%.</a:t>
            </a:r>
          </a:p>
          <a:p>
            <a:r>
              <a:rPr lang="ru-RU" dirty="0"/>
              <a:t> проблема в сложности текста для чтения, в большом объеме заданий (с каждым учеником эксперт работал 30 мин вместо 15).</a:t>
            </a:r>
          </a:p>
          <a:p>
            <a:r>
              <a:rPr lang="ru-RU" dirty="0"/>
              <a:t>Учитель запланировал на ШМО обсудить вопрос о содержании заданий для собеседования </a:t>
            </a:r>
          </a:p>
        </p:txBody>
      </p:sp>
    </p:spTree>
    <p:extLst>
      <p:ext uri="{BB962C8B-B14F-4D97-AF65-F5344CB8AC3E}">
        <p14:creationId xmlns:p14="http://schemas.microsoft.com/office/powerpoint/2010/main" val="94265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B7CB7-9088-47A1-A146-3959EC76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Русский язык результат ВПР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8A785AD-7371-4D5C-811C-719907FEE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40054"/>
              </p:ext>
            </p:extLst>
          </p:nvPr>
        </p:nvGraphicFramePr>
        <p:xfrm>
          <a:off x="13080" y="1387644"/>
          <a:ext cx="7545415" cy="3473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2699">
                  <a:extLst>
                    <a:ext uri="{9D8B030D-6E8A-4147-A177-3AD203B41FA5}">
                      <a16:colId xmlns:a16="http://schemas.microsoft.com/office/drawing/2014/main" val="4164058479"/>
                    </a:ext>
                  </a:extLst>
                </a:gridCol>
                <a:gridCol w="973787">
                  <a:extLst>
                    <a:ext uri="{9D8B030D-6E8A-4147-A177-3AD203B41FA5}">
                      <a16:colId xmlns:a16="http://schemas.microsoft.com/office/drawing/2014/main" val="706501623"/>
                    </a:ext>
                  </a:extLst>
                </a:gridCol>
                <a:gridCol w="1135130">
                  <a:extLst>
                    <a:ext uri="{9D8B030D-6E8A-4147-A177-3AD203B41FA5}">
                      <a16:colId xmlns:a16="http://schemas.microsoft.com/office/drawing/2014/main" val="1354947625"/>
                    </a:ext>
                  </a:extLst>
                </a:gridCol>
                <a:gridCol w="1135130">
                  <a:extLst>
                    <a:ext uri="{9D8B030D-6E8A-4147-A177-3AD203B41FA5}">
                      <a16:colId xmlns:a16="http://schemas.microsoft.com/office/drawing/2014/main" val="945809438"/>
                    </a:ext>
                  </a:extLst>
                </a:gridCol>
                <a:gridCol w="2138669">
                  <a:extLst>
                    <a:ext uri="{9D8B030D-6E8A-4147-A177-3AD203B41FA5}">
                      <a16:colId xmlns:a16="http://schemas.microsoft.com/office/drawing/2014/main" val="3888296474"/>
                    </a:ext>
                  </a:extLst>
                </a:gridCol>
              </a:tblGrid>
              <a:tr h="33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5кл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6кл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7кл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8кл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16334"/>
                  </a:ext>
                </a:extLst>
              </a:tr>
              <a:tr h="694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 2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тр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69354"/>
                  </a:ext>
                </a:extLst>
              </a:tr>
              <a:tr h="694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 ВПР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626450"/>
                  </a:ext>
                </a:extLst>
              </a:tr>
              <a:tr h="1052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 2 триместр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80180"/>
                  </a:ext>
                </a:extLst>
              </a:tr>
              <a:tr h="694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 ВПР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4421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270B10-C82F-43EB-96ED-D241480D28B4}"/>
              </a:ext>
            </a:extLst>
          </p:cNvPr>
          <p:cNvSpPr txBox="1"/>
          <p:nvPr/>
        </p:nvSpPr>
        <p:spPr>
          <a:xfrm>
            <a:off x="142461" y="5292546"/>
            <a:ext cx="1150424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/>
              <a:t>Результат ВПР по русскому языку нельзя назвать удовлетворительным. 100% уровень обученности только в </a:t>
            </a:r>
          </a:p>
          <a:p>
            <a:r>
              <a:rPr lang="ru-RU" dirty="0"/>
              <a:t>7в классе.  Качество обучения снижено в 7 классах в 2 раза. Подтверждают триместровые оценки в 5А,5б классах.</a:t>
            </a:r>
          </a:p>
          <a:p>
            <a:r>
              <a:rPr lang="ru-RU" dirty="0"/>
              <a:t>Качество обучения по ВПР ниже триместрового результата более , чем в 2 раза в параллели 7 классов (6б,7б,7г,7в)</a:t>
            </a:r>
          </a:p>
          <a:p>
            <a:r>
              <a:rPr lang="ru-RU" dirty="0"/>
              <a:t>Результат низкий. О решении ШМО , планировать ли ВПР как форму ПА скажет Иващенко АВ- руководитель ШМО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712431-2DE2-4A24-9543-834C9696E86F}"/>
              </a:ext>
            </a:extLst>
          </p:cNvPr>
          <p:cNvSpPr txBox="1"/>
          <p:nvPr/>
        </p:nvSpPr>
        <p:spPr>
          <a:xfrm>
            <a:off x="7687875" y="74193"/>
            <a:ext cx="4319259" cy="30162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/>
              <a:t>Проблемы  и причины </a:t>
            </a:r>
          </a:p>
          <a:p>
            <a:r>
              <a:rPr lang="ru-RU" dirty="0"/>
              <a:t>низкого результата ВПР в школе.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Много ошибок на темы , </a:t>
            </a:r>
          </a:p>
          <a:p>
            <a:r>
              <a:rPr lang="ru-RU" sz="1400" dirty="0"/>
              <a:t>которые были на дистанционном </a:t>
            </a:r>
          </a:p>
          <a:p>
            <a:r>
              <a:rPr lang="ru-RU" sz="1400" dirty="0"/>
              <a:t>обучении%;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Методика проведения разборов 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Различаются у разных учителей формат разборов,</a:t>
            </a:r>
          </a:p>
          <a:p>
            <a:r>
              <a:rPr lang="ru-RU" sz="1400" dirty="0"/>
              <a:t> поэтому 7класс при переформировании, </a:t>
            </a:r>
          </a:p>
          <a:p>
            <a:r>
              <a:rPr lang="ru-RU" sz="1400" dirty="0"/>
              <a:t>попали в ситуацию переобучения;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Длительные больничные учителя без</a:t>
            </a:r>
          </a:p>
          <a:p>
            <a:r>
              <a:rPr lang="ru-RU" sz="1400" dirty="0"/>
              <a:t>возможности замены, как следствие, </a:t>
            </a:r>
          </a:p>
          <a:p>
            <a:r>
              <a:rPr lang="ru-RU" sz="1400" dirty="0"/>
              <a:t>сокращение  уроков на отработку учебного</a:t>
            </a:r>
          </a:p>
          <a:p>
            <a:r>
              <a:rPr lang="ru-RU" sz="1400" dirty="0"/>
              <a:t> материала.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2A0E6A-F089-4F08-A69C-11ABFA8D17A1}"/>
              </a:ext>
            </a:extLst>
          </p:cNvPr>
          <p:cNvSpPr txBox="1"/>
          <p:nvPr/>
        </p:nvSpPr>
        <p:spPr>
          <a:xfrm>
            <a:off x="7687875" y="3168451"/>
            <a:ext cx="4454938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/>
              <a:t>К решению педсовета: </a:t>
            </a:r>
          </a:p>
          <a:p>
            <a:pPr marL="342900" indent="-342900">
              <a:buAutoNum type="arabicPeriod"/>
            </a:pPr>
            <a:r>
              <a:rPr lang="ru-RU" dirty="0"/>
              <a:t>Запланировать методическую учебу по</a:t>
            </a:r>
          </a:p>
          <a:p>
            <a:r>
              <a:rPr lang="ru-RU" dirty="0"/>
              <a:t> по </a:t>
            </a:r>
            <a:r>
              <a:rPr lang="ru-RU" dirty="0" err="1"/>
              <a:t>унифицированию</a:t>
            </a:r>
            <a:r>
              <a:rPr lang="ru-RU" dirty="0"/>
              <a:t> методик разборов;</a:t>
            </a:r>
          </a:p>
          <a:p>
            <a:r>
              <a:rPr lang="ru-RU" dirty="0"/>
              <a:t>2. На ШМО определить темы , на которые</a:t>
            </a:r>
          </a:p>
          <a:p>
            <a:r>
              <a:rPr lang="ru-RU" dirty="0"/>
              <a:t> обязательно отводить время на отработку </a:t>
            </a:r>
          </a:p>
          <a:p>
            <a:r>
              <a:rPr lang="ru-RU"/>
              <a:t>и закрепление;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22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2398A3-B838-42DA-9F6B-2DD4DB95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7" y="179543"/>
            <a:ext cx="7484165" cy="1325563"/>
          </a:xfrm>
        </p:spPr>
        <p:txBody>
          <a:bodyPr/>
          <a:lstStyle/>
          <a:p>
            <a:r>
              <a:rPr lang="ru-RU" dirty="0"/>
              <a:t>Английский язык результат ВПР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6189B64-163D-4B58-B313-88AEAE4F7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143429"/>
              </p:ext>
            </p:extLst>
          </p:nvPr>
        </p:nvGraphicFramePr>
        <p:xfrm>
          <a:off x="149087" y="1401417"/>
          <a:ext cx="7285383" cy="3682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559">
                  <a:extLst>
                    <a:ext uri="{9D8B030D-6E8A-4147-A177-3AD203B41FA5}">
                      <a16:colId xmlns:a16="http://schemas.microsoft.com/office/drawing/2014/main" val="2003215600"/>
                    </a:ext>
                  </a:extLst>
                </a:gridCol>
                <a:gridCol w="957064">
                  <a:extLst>
                    <a:ext uri="{9D8B030D-6E8A-4147-A177-3AD203B41FA5}">
                      <a16:colId xmlns:a16="http://schemas.microsoft.com/office/drawing/2014/main" val="2910252459"/>
                    </a:ext>
                  </a:extLst>
                </a:gridCol>
                <a:gridCol w="1115638">
                  <a:extLst>
                    <a:ext uri="{9D8B030D-6E8A-4147-A177-3AD203B41FA5}">
                      <a16:colId xmlns:a16="http://schemas.microsoft.com/office/drawing/2014/main" val="3142406820"/>
                    </a:ext>
                  </a:extLst>
                </a:gridCol>
                <a:gridCol w="1115638">
                  <a:extLst>
                    <a:ext uri="{9D8B030D-6E8A-4147-A177-3AD203B41FA5}">
                      <a16:colId xmlns:a16="http://schemas.microsoft.com/office/drawing/2014/main" val="3220266698"/>
                    </a:ext>
                  </a:extLst>
                </a:gridCol>
                <a:gridCol w="854722">
                  <a:extLst>
                    <a:ext uri="{9D8B030D-6E8A-4147-A177-3AD203B41FA5}">
                      <a16:colId xmlns:a16="http://schemas.microsoft.com/office/drawing/2014/main" val="2252949426"/>
                    </a:ext>
                  </a:extLst>
                </a:gridCol>
                <a:gridCol w="1116762">
                  <a:extLst>
                    <a:ext uri="{9D8B030D-6E8A-4147-A177-3AD203B41FA5}">
                      <a16:colId xmlns:a16="http://schemas.microsoft.com/office/drawing/2014/main" val="115124102"/>
                    </a:ext>
                  </a:extLst>
                </a:gridCol>
              </a:tblGrid>
              <a:tr h="36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7б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7кл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334883"/>
                  </a:ext>
                </a:extLst>
              </a:tr>
              <a:tr h="760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 2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тр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4922825"/>
                  </a:ext>
                </a:extLst>
              </a:tr>
              <a:tr h="760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 ВПР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46637"/>
                  </a:ext>
                </a:extLst>
              </a:tr>
              <a:tr h="760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 2 триместр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54209"/>
                  </a:ext>
                </a:extLst>
              </a:tr>
              <a:tr h="760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 ВПР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767096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ABAA4A-6C20-4B30-AC58-8AB1FF48AB9C}"/>
              </a:ext>
            </a:extLst>
          </p:cNvPr>
          <p:cNvSpPr/>
          <p:nvPr/>
        </p:nvSpPr>
        <p:spPr>
          <a:xfrm>
            <a:off x="149087" y="5014306"/>
            <a:ext cx="7590183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Результат ВПР по английскому языку нельзя назвать удовлетворительным. Уровень обученности ниже , чем на 20% и более во всех классах.  </a:t>
            </a:r>
          </a:p>
          <a:p>
            <a:r>
              <a:rPr lang="ru-RU" dirty="0"/>
              <a:t>Качество обучения снижено в 7б классе в 9 раз . </a:t>
            </a:r>
          </a:p>
          <a:p>
            <a:r>
              <a:rPr lang="ru-RU" dirty="0"/>
              <a:t>Триместровые оценки не подтверждают более половины обучающихся.</a:t>
            </a:r>
          </a:p>
          <a:p>
            <a:r>
              <a:rPr lang="ru-RU" dirty="0"/>
              <a:t>Результат низкий. О решении ШМО , планировать ли ВПР как форму ПА скажет </a:t>
            </a:r>
            <a:r>
              <a:rPr lang="ru-RU" dirty="0" err="1"/>
              <a:t>Окорокова</a:t>
            </a:r>
            <a:r>
              <a:rPr lang="ru-RU" dirty="0"/>
              <a:t> Г.П.-руководитель ШМО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E7891F3-721E-4AC5-9D85-0DD22F112F64}"/>
              </a:ext>
            </a:extLst>
          </p:cNvPr>
          <p:cNvSpPr/>
          <p:nvPr/>
        </p:nvSpPr>
        <p:spPr>
          <a:xfrm>
            <a:off x="7421217" y="212444"/>
            <a:ext cx="4770783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Проблемы  и причины </a:t>
            </a:r>
          </a:p>
          <a:p>
            <a:r>
              <a:rPr lang="ru-RU" dirty="0"/>
              <a:t>низкого результата ВПР в школе.</a:t>
            </a:r>
          </a:p>
          <a:p>
            <a:pPr marL="285750" indent="-285750">
              <a:buFontTx/>
              <a:buChar char="-"/>
            </a:pPr>
            <a:r>
              <a:rPr lang="ru-RU" dirty="0"/>
              <a:t>Больше половины детей не справились с чтением и говорением;</a:t>
            </a:r>
          </a:p>
          <a:p>
            <a:pPr marL="285750" indent="-285750">
              <a:buFontTx/>
              <a:buChar char="-"/>
            </a:pPr>
            <a:r>
              <a:rPr lang="ru-RU" dirty="0"/>
              <a:t>Отсутствие лексики в знаниях учеников.</a:t>
            </a:r>
          </a:p>
          <a:p>
            <a:pPr marL="285750" indent="-285750">
              <a:buFontTx/>
              <a:buChar char="-"/>
            </a:pPr>
            <a:r>
              <a:rPr lang="ru-RU" dirty="0"/>
              <a:t>Отсутствие тренировочных уроков для работы со станцией аудирования;</a:t>
            </a:r>
          </a:p>
          <a:p>
            <a:pPr marL="285750" indent="-285750">
              <a:buFontTx/>
              <a:buChar char="-"/>
            </a:pPr>
            <a:r>
              <a:rPr lang="ru-RU" dirty="0"/>
              <a:t>Длительные больничные учителя  -замены, в целом классе сокращает  время на уроках на отработку учебного  материала.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BDD647-AFEC-4E7B-BE08-D9F5304F983C}"/>
              </a:ext>
            </a:extLst>
          </p:cNvPr>
          <p:cNvSpPr/>
          <p:nvPr/>
        </p:nvSpPr>
        <p:spPr>
          <a:xfrm>
            <a:off x="7739270" y="3074766"/>
            <a:ext cx="4303643" cy="3416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К решению педсовета:</a:t>
            </a:r>
          </a:p>
          <a:p>
            <a:pPr marL="342900" indent="-342900">
              <a:buAutoNum type="arabicPeriod"/>
            </a:pPr>
            <a:r>
              <a:rPr lang="ru-RU" dirty="0"/>
              <a:t>Запланировать методическую учебу по обмену опытом по работе на уроках (по говорению, чтению, наработке лексики)</a:t>
            </a:r>
          </a:p>
          <a:p>
            <a:pPr marL="342900" indent="-342900">
              <a:buAutoNum type="arabicPeriod"/>
            </a:pPr>
            <a:r>
              <a:rPr lang="ru-RU" dirty="0"/>
              <a:t>Обязательно проводить тренировочные ВПР в марте в реальном режиме.</a:t>
            </a:r>
          </a:p>
          <a:p>
            <a:pPr marL="342900" indent="-342900">
              <a:buAutoNum type="arabicPeriod"/>
            </a:pPr>
            <a:r>
              <a:rPr lang="ru-RU" dirty="0"/>
              <a:t>Учителям использовать на уроках работу на компах со станциями записи, не в виде демонстрации , а использовать в контроле. </a:t>
            </a:r>
          </a:p>
        </p:txBody>
      </p:sp>
    </p:spTree>
    <p:extLst>
      <p:ext uri="{BB962C8B-B14F-4D97-AF65-F5344CB8AC3E}">
        <p14:creationId xmlns:p14="http://schemas.microsoft.com/office/powerpoint/2010/main" val="11931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92937-115F-4855-ACE8-0B9B42CC6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ПА, ВПР, работ внешнего мониторинга </a:t>
            </a:r>
            <a:br>
              <a:rPr lang="ru-RU" dirty="0"/>
            </a:br>
            <a:r>
              <a:rPr lang="ru-RU" dirty="0"/>
              <a:t>в начальной, основной и средней школе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644B6A-A2A4-45E9-8F70-8A757F6D4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2020-2021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26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B61DE-68A9-492B-ACA3-4284F61BFA1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Анализ результатов ВПР и ПА по начальной школе Анисимова М.М.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54E4F06-FD79-47CF-9B5C-B3853CE2CBB6}"/>
              </a:ext>
            </a:extLst>
          </p:cNvPr>
          <p:cNvSpPr/>
          <p:nvPr/>
        </p:nvSpPr>
        <p:spPr>
          <a:xfrm>
            <a:off x="690768" y="1969244"/>
            <a:ext cx="10257183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dirty="0"/>
              <a:t>Анализ результатов ВПР и ПА по основной школе . Торопова Л.Н., Дунаева О.В., Липатова Т.А.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A449F6A-66EC-489A-A1BA-D2FF577F3098}"/>
              </a:ext>
            </a:extLst>
          </p:cNvPr>
          <p:cNvSpPr/>
          <p:nvPr/>
        </p:nvSpPr>
        <p:spPr>
          <a:xfrm>
            <a:off x="690768" y="3910904"/>
            <a:ext cx="10810461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dirty="0"/>
              <a:t>Анализ результатов   ПА по обществознанию , истории , географии, ОБЖ  Максимова Ю.М.</a:t>
            </a:r>
          </a:p>
        </p:txBody>
      </p:sp>
    </p:spTree>
    <p:extLst>
      <p:ext uri="{BB962C8B-B14F-4D97-AF65-F5344CB8AC3E}">
        <p14:creationId xmlns:p14="http://schemas.microsoft.com/office/powerpoint/2010/main" val="352732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B61DE-68A9-492B-ACA3-4284F61BFA1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Анализ результатов ВПР и ПА по начальной школе Анисимова М.М.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54E4F06-FD79-47CF-9B5C-B3853CE2CBB6}"/>
              </a:ext>
            </a:extLst>
          </p:cNvPr>
          <p:cNvSpPr/>
          <p:nvPr/>
        </p:nvSpPr>
        <p:spPr>
          <a:xfrm>
            <a:off x="690768" y="1969244"/>
            <a:ext cx="10257183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dirty="0"/>
              <a:t>Анализ результатов ВПР и ПА по основной школе . Торопова Л.Н., Дунаева О.В., Липатова Т.А.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A449F6A-66EC-489A-A1BA-D2FF577F3098}"/>
              </a:ext>
            </a:extLst>
          </p:cNvPr>
          <p:cNvSpPr/>
          <p:nvPr/>
        </p:nvSpPr>
        <p:spPr>
          <a:xfrm>
            <a:off x="690768" y="3910904"/>
            <a:ext cx="10810461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dirty="0"/>
              <a:t>Анализ результатов   ПА по обществознанию , истории , географии, ОБЖ  Максимова Ю.М.</a:t>
            </a:r>
          </a:p>
        </p:txBody>
      </p:sp>
    </p:spTree>
    <p:extLst>
      <p:ext uri="{BB962C8B-B14F-4D97-AF65-F5344CB8AC3E}">
        <p14:creationId xmlns:p14="http://schemas.microsoft.com/office/powerpoint/2010/main" val="98773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AB085-1756-4261-8564-001BD5AFC3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ru-RU" dirty="0"/>
              <a:t>Результат работ внешнего мониторинга, как допуска к ГИА 2021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13C2CF-5BD8-4790-9124-8A15AC9E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Итоговое собеседование по русскому языку в 9 классе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A9D472-D375-4814-9415-AE03A212D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412707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4400" dirty="0"/>
              <a:t>Итоговое собеседование прошли 100% обучающихся 118 чел.</a:t>
            </a:r>
          </a:p>
          <a:p>
            <a:r>
              <a:rPr lang="ru-RU" sz="4400" dirty="0"/>
              <a:t>118 выпускников получили первый допуск к ГИА</a:t>
            </a:r>
          </a:p>
          <a:p>
            <a:pPr algn="just">
              <a:lnSpc>
                <a:spcPct val="120000"/>
              </a:lnSpc>
            </a:pPr>
            <a:r>
              <a:rPr lang="ru-RU" sz="3600" dirty="0"/>
              <a:t>Минимум (10 баллов) получили 4 человека (1,8%)(Бутенин, Симонова, Чесноков, Моисеев Т., максимум (20</a:t>
            </a:r>
            <a:r>
              <a:rPr lang="en-US" sz="3600" dirty="0"/>
              <a:t> </a:t>
            </a:r>
            <a:r>
              <a:rPr lang="ru-RU" sz="3600" dirty="0"/>
              <a:t>баллов) – 9 человек (7%) (Панкова, Некрасова, </a:t>
            </a:r>
            <a:r>
              <a:rPr lang="ru-RU" sz="3600" dirty="0" err="1"/>
              <a:t>Попов,Устимова</a:t>
            </a:r>
            <a:r>
              <a:rPr lang="ru-RU" sz="3600" dirty="0"/>
              <a:t>, </a:t>
            </a:r>
            <a:r>
              <a:rPr lang="ru-RU" sz="3600" dirty="0" err="1"/>
              <a:t>Люстрицкая</a:t>
            </a:r>
            <a:r>
              <a:rPr lang="ru-RU" sz="3600" dirty="0"/>
              <a:t>, Булатова, </a:t>
            </a:r>
            <a:r>
              <a:rPr lang="ru-RU" sz="3600" dirty="0" err="1"/>
              <a:t>Агрикова</a:t>
            </a:r>
            <a:r>
              <a:rPr lang="ru-RU" sz="3600" dirty="0"/>
              <a:t>, Князькова, Яковлев).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29DE1C-46A8-43CB-B8F7-CDB06976E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Итоговое сочинение по литературе в 11 классе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9CD5CB-7636-45B3-9B66-DB55235F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270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4400" dirty="0"/>
              <a:t>За итоговое сочинение получили «ЗАЧЕТ» 100% выпускников 27чел</a:t>
            </a:r>
            <a:r>
              <a:rPr lang="ru-RU" dirty="0"/>
              <a:t>., </a:t>
            </a:r>
            <a:r>
              <a:rPr lang="ru-RU" sz="3600" dirty="0"/>
              <a:t>27 выпускников получили первый допуск  к ГИА</a:t>
            </a:r>
          </a:p>
          <a:p>
            <a:r>
              <a:rPr lang="ru-RU" dirty="0"/>
              <a:t>19 обучающихся получили «зачет» по всем пяти критериям оценивания сочинения.</a:t>
            </a:r>
          </a:p>
          <a:p>
            <a:r>
              <a:rPr lang="ru-RU" dirty="0"/>
              <a:t>Темы: Какого человека можно по праву назвать героем?- писали 10 чел.; </a:t>
            </a:r>
          </a:p>
          <a:p>
            <a:r>
              <a:rPr lang="ru-RU" dirty="0"/>
              <a:t>Согласны ли вы с утверждением </a:t>
            </a:r>
            <a:r>
              <a:rPr lang="ru-RU" dirty="0" err="1"/>
              <a:t>ГорькогоМ</a:t>
            </a:r>
            <a:r>
              <a:rPr lang="ru-RU" dirty="0"/>
              <a:t>.: « человека создает сопротивление окружающей среде» – писали 12чел.;</a:t>
            </a:r>
          </a:p>
          <a:p>
            <a:r>
              <a:rPr lang="ru-RU" dirty="0"/>
              <a:t>Нужно ли думать о своих ошибках, даже , если это причиняет боль?- писали 4чел.;</a:t>
            </a:r>
          </a:p>
          <a:p>
            <a:r>
              <a:rPr lang="ru-RU" dirty="0"/>
              <a:t>Какие черты моего поколения я считаю положительными? – писал -1чел.</a:t>
            </a:r>
          </a:p>
          <a:p>
            <a:r>
              <a:rPr lang="ru-RU" dirty="0"/>
              <a:t>Как в эпоху перемен раскрываются нравственные качества людей? – не писал никто.</a:t>
            </a:r>
          </a:p>
        </p:txBody>
      </p:sp>
    </p:spTree>
    <p:extLst>
      <p:ext uri="{BB962C8B-B14F-4D97-AF65-F5344CB8AC3E}">
        <p14:creationId xmlns:p14="http://schemas.microsoft.com/office/powerpoint/2010/main" val="201236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AB085-1756-4261-8564-001BD5AFC3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ru-RU" dirty="0"/>
              <a:t>Результат работ школьного мониторинга- ПА(пробный экзамен9,11 класс)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13C2CF-5BD8-4790-9124-8A15AC9E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ПА .Пробный экзамен по русскому языку в 9 классе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B4E7ED6-F225-4B00-ABCB-63A5BEBD8E8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1793910"/>
              </p:ext>
            </p:extLst>
          </p:nvPr>
        </p:nvGraphicFramePr>
        <p:xfrm>
          <a:off x="298175" y="2743200"/>
          <a:ext cx="5699400" cy="3614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5251">
                  <a:extLst>
                    <a:ext uri="{9D8B030D-6E8A-4147-A177-3AD203B41FA5}">
                      <a16:colId xmlns:a16="http://schemas.microsoft.com/office/drawing/2014/main" val="4150568537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1054492623"/>
                    </a:ext>
                  </a:extLst>
                </a:gridCol>
                <a:gridCol w="1292667">
                  <a:extLst>
                    <a:ext uri="{9D8B030D-6E8A-4147-A177-3AD203B41FA5}">
                      <a16:colId xmlns:a16="http://schemas.microsoft.com/office/drawing/2014/main" val="1214655656"/>
                    </a:ext>
                  </a:extLst>
                </a:gridCol>
                <a:gridCol w="1139880">
                  <a:extLst>
                    <a:ext uri="{9D8B030D-6E8A-4147-A177-3AD203B41FA5}">
                      <a16:colId xmlns:a16="http://schemas.microsoft.com/office/drawing/2014/main" val="422570333"/>
                    </a:ext>
                  </a:extLst>
                </a:gridCol>
                <a:gridCol w="1139880">
                  <a:extLst>
                    <a:ext uri="{9D8B030D-6E8A-4147-A177-3AD203B41FA5}">
                      <a16:colId xmlns:a16="http://schemas.microsoft.com/office/drawing/2014/main" val="2670770799"/>
                    </a:ext>
                  </a:extLst>
                </a:gridCol>
              </a:tblGrid>
              <a:tr h="735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 (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пробныйОГЭ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пробныйОГЭ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обученности-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2тр.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Уровень обученности-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2тр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089230"/>
                  </a:ext>
                </a:extLst>
              </a:tr>
              <a:tr h="32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extLst>
                  <a:ext uri="{0D108BD9-81ED-4DB2-BD59-A6C34878D82A}">
                    <a16:rowId xmlns:a16="http://schemas.microsoft.com/office/drawing/2014/main" val="2285226623"/>
                  </a:ext>
                </a:extLst>
              </a:tr>
              <a:tr h="1166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80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Лебедева, </a:t>
                      </a:r>
                      <a:r>
                        <a:rPr lang="ru-RU" sz="1400" dirty="0" err="1">
                          <a:effectLst/>
                        </a:rPr>
                        <a:t>Мужиченков</a:t>
                      </a:r>
                      <a:r>
                        <a:rPr lang="ru-RU" sz="1400" dirty="0">
                          <a:effectLst/>
                        </a:rPr>
                        <a:t>, Прокофьева, Симонова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extLst>
                  <a:ext uri="{0D108BD9-81ED-4DB2-BD59-A6C34878D82A}">
                    <a16:rowId xmlns:a16="http://schemas.microsoft.com/office/drawing/2014/main" val="404431444"/>
                  </a:ext>
                </a:extLst>
              </a:tr>
              <a:tr h="32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100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?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extLst>
                  <a:ext uri="{0D108BD9-81ED-4DB2-BD59-A6C34878D82A}">
                    <a16:rowId xmlns:a16="http://schemas.microsoft.com/office/drawing/2014/main" val="1255361386"/>
                  </a:ext>
                </a:extLst>
              </a:tr>
              <a:tr h="32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9г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 (МоисеевТ)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extLst>
                  <a:ext uri="{0D108BD9-81ED-4DB2-BD59-A6C34878D82A}">
                    <a16:rowId xmlns:a16="http://schemas.microsoft.com/office/drawing/2014/main" val="3702271821"/>
                  </a:ext>
                </a:extLst>
              </a:tr>
              <a:tr h="328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9классы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94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08" marR="59608" marT="0" marB="0"/>
                </a:tc>
                <a:extLst>
                  <a:ext uri="{0D108BD9-81ED-4DB2-BD59-A6C34878D82A}">
                    <a16:rowId xmlns:a16="http://schemas.microsoft.com/office/drawing/2014/main" val="4029752893"/>
                  </a:ext>
                </a:extLst>
              </a:tr>
            </a:tbl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id="{AA29DE1C-46A8-43CB-B8F7-CDB06976E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ПА .Пробный экзамен по русскому языку в 11 классе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9CD5CB-7636-45B3-9B66-DB55235F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270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 уровень обученности –100%, 1 не писал ПА ( в </a:t>
            </a:r>
            <a:r>
              <a:rPr lang="ru-RU" dirty="0" err="1"/>
              <a:t>доп.время</a:t>
            </a:r>
            <a:r>
              <a:rPr lang="ru-RU" dirty="0"/>
              <a:t> провести) </a:t>
            </a:r>
          </a:p>
          <a:p>
            <a:r>
              <a:rPr lang="ru-RU" dirty="0"/>
              <a:t>Качество обучения- высокое</a:t>
            </a:r>
          </a:p>
          <a:p>
            <a:endParaRPr lang="ru-RU" dirty="0"/>
          </a:p>
          <a:p>
            <a:r>
              <a:rPr lang="ru-RU" dirty="0"/>
              <a:t>Проблемы в соблюдении норм написания сочинения</a:t>
            </a:r>
          </a:p>
          <a:p>
            <a:r>
              <a:rPr lang="ru-RU" dirty="0"/>
              <a:t>Решения- учитель продолжает работать над сочинением, как в целом классе  , так и индивидуально.</a:t>
            </a:r>
          </a:p>
        </p:txBody>
      </p:sp>
    </p:spTree>
    <p:extLst>
      <p:ext uri="{BB962C8B-B14F-4D97-AF65-F5344CB8AC3E}">
        <p14:creationId xmlns:p14="http://schemas.microsoft.com/office/powerpoint/2010/main" val="323811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AB085-1756-4261-8564-001BD5AFC3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ru-RU" dirty="0"/>
              <a:t>Результат работ школьного мониторинга- ПА(пробный экзамен 9  класс)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A71A4D1C-67CA-424F-A926-D8309E660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i="1" dirty="0"/>
              <a:t>Анализ мониторинговых исследований показал, что уровень успеваемости в 9а классе соответствует оптимальной зоне и требованиям государственных программ. Показатель на «4» и «5» свидетельствует о достаточном уровне знаний, умений и навыков учащихся;  результаты диагностических работ показали, что есть положительные тенденции в достижении учащимися базового и профильного уровня в обучении русского языка, но вместе с тем имеются ошибки, допущенные  учащимися. </a:t>
            </a:r>
            <a:endParaRPr lang="ru-RU" dirty="0"/>
          </a:p>
          <a:p>
            <a:pPr algn="just"/>
            <a:r>
              <a:rPr lang="ru-RU" dirty="0"/>
              <a:t> Анализ мониторинговых исследований показал, что уровень успеваемости в 9б и  9г классе </a:t>
            </a:r>
            <a:r>
              <a:rPr lang="ru-RU" b="1" dirty="0"/>
              <a:t>не в достаточной мере соответствует оптимальной зоне и требованиям государственных программ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Показатель на «4» и «5» свидетельствует о достаточном уровне знаний, умений и навыков учащихся.  Результаты пробного экзамена показали высокий уровень готовности к написанию изложения, средний уровень готовности к написанию сочинения и тестовых заданий. В дальнейшей работе необходимо обратить особое внимание на реализацию критериев ГК-1 и ГК-2.</a:t>
            </a:r>
          </a:p>
          <a:p>
            <a:pPr algn="just"/>
            <a:r>
              <a:rPr lang="ru-RU" dirty="0"/>
              <a:t>С обучающимися Лебедевой, </a:t>
            </a:r>
            <a:r>
              <a:rPr lang="ru-RU" dirty="0" err="1"/>
              <a:t>Мужиченковым</a:t>
            </a:r>
            <a:r>
              <a:rPr lang="ru-RU" dirty="0"/>
              <a:t>, Прокофьевой, Симоновой, Моисеевым Т учителю Собининой С.Ю. составить индивидуальный маршрут развития и проводить работу по этому маршруту.</a:t>
            </a:r>
          </a:p>
          <a:p>
            <a:pPr algn="just"/>
            <a:r>
              <a:rPr lang="ru-RU" dirty="0"/>
              <a:t>Анализ ПА выявил в 9в классе списывание ответов в пробном экзамене. В классе по решению родителей проведен повторный пробный ОГЭ, который показал проблемы , над которыми учитель и проводит работу в настоящее время. Обучающийся Шмонин из-за боязни экзамена , не пришел на него. Классному руководителю </a:t>
            </a:r>
            <a:r>
              <a:rPr lang="ru-RU" dirty="0" err="1"/>
              <a:t>Наволоцкой</a:t>
            </a:r>
            <a:r>
              <a:rPr lang="ru-RU" dirty="0"/>
              <a:t> И.М., пригласить ученика с родителями(законными представителями) на беседу с учителем и зам. директора)</a:t>
            </a:r>
          </a:p>
          <a:p>
            <a:r>
              <a:rPr lang="ru-RU" dirty="0"/>
              <a:t>Для обучающихся с ОВЗ у учителей русского языка возникла проблема подготовки учеников на уроке, т.к. чтение изложения отличаются в ГВЭ и ОГЭ. Проблема решена – учителя решили использовать нетбуки с наушниками для прослушивания текста изложения. Обучающиеся ЗПР могут использовать печатный текст изложения в течение 40 минут.</a:t>
            </a:r>
          </a:p>
        </p:txBody>
      </p:sp>
    </p:spTree>
    <p:extLst>
      <p:ext uri="{BB962C8B-B14F-4D97-AF65-F5344CB8AC3E}">
        <p14:creationId xmlns:p14="http://schemas.microsoft.com/office/powerpoint/2010/main" val="2550460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3D661-5160-449D-831B-F26676D0D2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Индивидуальный проект 9,10 класс как допуск к ГИА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1635E9-A4A8-4A13-A4C0-A684ACE9AC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9класс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F86234-E15C-449B-8B59-5C6CDFBBF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118 индивидуальных проектов создано и защищено.</a:t>
            </a:r>
          </a:p>
          <a:p>
            <a:r>
              <a:rPr lang="ru-RU" dirty="0"/>
              <a:t> Второй допуск к ГИА получили 118 обучающихся (100%)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C2F1204-93D7-46FE-AA05-ED5F14E36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10 класс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7020E8-B23C-4F34-A05C-9D223EF0A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33 ученика в 10 классе</a:t>
            </a:r>
          </a:p>
          <a:p>
            <a:r>
              <a:rPr lang="ru-RU" dirty="0"/>
              <a:t>Выполнили индивидуальные проекты 30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99765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FBFBDC52-74DD-447B-8AF7-8D39202B79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100" dirty="0"/>
              <a:t>Индивидуальный проект  выявил , УУД обучающихся 9-10 классов по 4 критериям (самостоятельность, знание предмета, планирование, коммуникация) </a:t>
            </a:r>
            <a:br>
              <a:rPr lang="ru-RU" dirty="0"/>
            </a:br>
            <a:endParaRPr lang="ru-RU" sz="3200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41A2B04-BE08-4B0F-84D4-A61D5B949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98667"/>
              </p:ext>
            </p:extLst>
          </p:nvPr>
        </p:nvGraphicFramePr>
        <p:xfrm>
          <a:off x="705678" y="1948069"/>
          <a:ext cx="10972799" cy="3498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74">
                  <a:extLst>
                    <a:ext uri="{9D8B030D-6E8A-4147-A177-3AD203B41FA5}">
                      <a16:colId xmlns:a16="http://schemas.microsoft.com/office/drawing/2014/main" val="2462967310"/>
                    </a:ext>
                  </a:extLst>
                </a:gridCol>
                <a:gridCol w="1963416">
                  <a:extLst>
                    <a:ext uri="{9D8B030D-6E8A-4147-A177-3AD203B41FA5}">
                      <a16:colId xmlns:a16="http://schemas.microsoft.com/office/drawing/2014/main" val="2303326468"/>
                    </a:ext>
                  </a:extLst>
                </a:gridCol>
                <a:gridCol w="1995603">
                  <a:extLst>
                    <a:ext uri="{9D8B030D-6E8A-4147-A177-3AD203B41FA5}">
                      <a16:colId xmlns:a16="http://schemas.microsoft.com/office/drawing/2014/main" val="1713261052"/>
                    </a:ext>
                  </a:extLst>
                </a:gridCol>
                <a:gridCol w="1995603">
                  <a:extLst>
                    <a:ext uri="{9D8B030D-6E8A-4147-A177-3AD203B41FA5}">
                      <a16:colId xmlns:a16="http://schemas.microsoft.com/office/drawing/2014/main" val="2934256616"/>
                    </a:ext>
                  </a:extLst>
                </a:gridCol>
                <a:gridCol w="1995603">
                  <a:extLst>
                    <a:ext uri="{9D8B030D-6E8A-4147-A177-3AD203B41FA5}">
                      <a16:colId xmlns:a16="http://schemas.microsoft.com/office/drawing/2014/main" val="3134354224"/>
                    </a:ext>
                  </a:extLst>
                </a:gridCol>
              </a:tblGrid>
              <a:tr h="1166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Базовый уровень по 4 критериям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Повышенный уровень по 4 критериям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Б/п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Качество обучения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«4-5»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69089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9а-30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37094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9б-31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88%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530166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9в-28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71%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1981894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9г-29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64%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017164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10-33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87%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369758"/>
                  </a:ext>
                </a:extLst>
              </a:tr>
              <a:tr h="38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151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1827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86E5AF1-C241-42EB-9BD1-65CC7DDCA061}"/>
              </a:ext>
            </a:extLst>
          </p:cNvPr>
          <p:cNvSpPr txBox="1"/>
          <p:nvPr/>
        </p:nvSpPr>
        <p:spPr>
          <a:xfrm>
            <a:off x="296517" y="5446640"/>
            <a:ext cx="11598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9 классах наблюдается резкое расхождение  оценки по индивидуальному проекту и наличием повышенного уровня универсальных учебных действий . </a:t>
            </a:r>
          </a:p>
          <a:p>
            <a:r>
              <a:rPr lang="ru-RU" dirty="0"/>
              <a:t>Чем старше дети, тем  повышенного уровня УУД   становится больше.</a:t>
            </a:r>
          </a:p>
          <a:p>
            <a:r>
              <a:rPr lang="ru-RU" dirty="0"/>
              <a:t>В связи с тем, что ИП по разным предметам, вводим колонку ИП в АИС, для наглядности и информирования обучающихся и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68740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ABA326-8032-48D1-A86B-D56DA12F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Индивидуальный проект в школе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50DE60-FEC8-4A63-B5A5-80C33991825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В соответствии с планом внутришкольного контроля на 2020/21 учебный год была проведена проверка индивидуальных проектов в </a:t>
            </a:r>
            <a:r>
              <a:rPr lang="ru-RU" b="1" dirty="0"/>
              <a:t>7,8,9,10классах</a:t>
            </a:r>
          </a:p>
          <a:p>
            <a:pPr lvl="0"/>
            <a:r>
              <a:rPr lang="ru-RU" dirty="0"/>
              <a:t>рабочая группа по проверке индивидуальных проектов в составе: Медведева А.А.- руководитель группы;</a:t>
            </a:r>
          </a:p>
          <a:p>
            <a:r>
              <a:rPr lang="ru-RU" dirty="0"/>
              <a:t>-Андреев А.В. – член рабочей группы;</a:t>
            </a:r>
          </a:p>
          <a:p>
            <a:r>
              <a:rPr lang="ru-RU" dirty="0"/>
              <a:t>-Сироткина В.В. – член рабочей группы;</a:t>
            </a:r>
          </a:p>
          <a:p>
            <a:r>
              <a:rPr lang="ru-RU" dirty="0"/>
              <a:t>-Кочергина Г.У. – член рабочей группы</a:t>
            </a:r>
          </a:p>
          <a:p>
            <a:r>
              <a:rPr lang="ru-RU" b="1" dirty="0"/>
              <a:t>Цель:</a:t>
            </a:r>
            <a:r>
              <a:rPr lang="en-US" dirty="0"/>
              <a:t> </a:t>
            </a:r>
            <a:r>
              <a:rPr lang="ru-RU" dirty="0"/>
              <a:t>проверить, наличие работ -индивидуальных проектов, наличие протоколов руководителей проектов по оцениванию ИП, проверка структуры оформления ИП</a:t>
            </a:r>
          </a:p>
          <a:p>
            <a:r>
              <a:rPr lang="ru-RU" b="1" dirty="0"/>
              <a:t>Сроки проведения:</a:t>
            </a:r>
            <a:r>
              <a:rPr lang="en-US" dirty="0"/>
              <a:t> </a:t>
            </a:r>
            <a:r>
              <a:rPr lang="ru-RU" dirty="0"/>
              <a:t>07.04.2021.</a:t>
            </a:r>
          </a:p>
          <a:p>
            <a:r>
              <a:rPr lang="ru-RU" b="1" dirty="0"/>
              <a:t>Исполнитель: </a:t>
            </a:r>
            <a:r>
              <a:rPr lang="ru-RU" dirty="0"/>
              <a:t>руководитель проблемной группы Медведева А.А.</a:t>
            </a:r>
          </a:p>
          <a:p>
            <a:r>
              <a:rPr lang="ru-RU" b="1" dirty="0"/>
              <a:t>Методы проверки:</a:t>
            </a:r>
            <a:r>
              <a:rPr lang="en-US" dirty="0"/>
              <a:t> </a:t>
            </a:r>
            <a:r>
              <a:rPr lang="ru-RU" dirty="0"/>
              <a:t>анализ ИП и протоколов оценивания ИП,</a:t>
            </a:r>
            <a:r>
              <a:rPr lang="en-US" dirty="0"/>
              <a:t> </a:t>
            </a:r>
            <a:r>
              <a:rPr lang="ru-RU" dirty="0"/>
              <a:t>беседа с учителями-предметниками.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29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2734</Words>
  <Application>Microsoft Office PowerPoint</Application>
  <PresentationFormat>Широкоэкранный</PresentationFormat>
  <Paragraphs>320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Педагогический совет №12 от 29.04.2021</vt:lpstr>
      <vt:lpstr>Анализ ПА, ВПР, работ внешнего мониторинга  в начальной, основной и средней школе </vt:lpstr>
      <vt:lpstr>Анализ результатов ВПР и ПА по начальной школе Анисимова М.М.</vt:lpstr>
      <vt:lpstr>Результат работ внешнего мониторинга, как допуска к ГИА 2021</vt:lpstr>
      <vt:lpstr>Результат работ школьного мониторинга- ПА(пробный экзамен9,11 класс)</vt:lpstr>
      <vt:lpstr>Результат работ школьного мониторинга- ПА(пробный экзамен 9  класс)</vt:lpstr>
      <vt:lpstr>Индивидуальный проект 9,10 класс как допуск к ГИА</vt:lpstr>
      <vt:lpstr>Индивидуальный проект  выявил , УУД обучающихся 9-10 классов по 4 критериям (самостоятельность, знание предмета, планирование, коммуникация)  </vt:lpstr>
      <vt:lpstr>Индивидуальный проект в школе</vt:lpstr>
      <vt:lpstr>В ходе проверки выявлено:</vt:lpstr>
      <vt:lpstr>В ходе проверки выявлено:</vt:lpstr>
      <vt:lpstr>Выявлены учителя с высокой нагрузкой на руководителей индивидуальных проектов как формы промежуточной аттестации   </vt:lpstr>
      <vt:lpstr>ВЫВОДЫ</vt:lpstr>
      <vt:lpstr>К решению </vt:lpstr>
      <vt:lpstr>К решению </vt:lpstr>
      <vt:lpstr>К решению </vt:lpstr>
      <vt:lpstr>Устное собеседование </vt:lpstr>
      <vt:lpstr>Русский язык результат ВПР</vt:lpstr>
      <vt:lpstr>Английский язык результат ВПР</vt:lpstr>
      <vt:lpstr>Анализ результатов ВПР и ПА по начальной школе Анисимова М.М.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5</dc:creator>
  <cp:lastModifiedBy>User 5</cp:lastModifiedBy>
  <cp:revision>66</cp:revision>
  <dcterms:created xsi:type="dcterms:W3CDTF">2021-04-16T12:22:37Z</dcterms:created>
  <dcterms:modified xsi:type="dcterms:W3CDTF">2021-04-29T13:29:46Z</dcterms:modified>
</cp:coreProperties>
</file>