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792162"/>
          </a:xfrm>
        </p:spPr>
        <p:txBody>
          <a:bodyPr/>
          <a:lstStyle/>
          <a:p>
            <a:r>
              <a:rPr lang="ru-RU" b="1" i="1" dirty="0" smtClean="0">
                <a:solidFill>
                  <a:srgbClr val="C00000"/>
                </a:solidFill>
              </a:rPr>
              <a:t>Вставьте пропущенные слова </a:t>
            </a:r>
            <a:endParaRPr lang="ru-RU" b="1" i="1" dirty="0">
              <a:solidFill>
                <a:srgbClr val="C00000"/>
              </a:solidFill>
            </a:endParaRPr>
          </a:p>
        </p:txBody>
      </p:sp>
      <p:sp>
        <p:nvSpPr>
          <p:cNvPr id="8" name="Содержимое 7"/>
          <p:cNvSpPr>
            <a:spLocks noGrp="1"/>
          </p:cNvSpPr>
          <p:nvPr>
            <p:ph idx="1"/>
          </p:nvPr>
        </p:nvSpPr>
        <p:spPr>
          <a:xfrm>
            <a:off x="152400" y="914400"/>
            <a:ext cx="8839200" cy="5791200"/>
          </a:xfrm>
        </p:spPr>
        <p:txBody>
          <a:bodyPr>
            <a:noAutofit/>
          </a:bodyPr>
          <a:lstStyle/>
          <a:p>
            <a:r>
              <a:rPr lang="ru-RU" dirty="0" smtClean="0"/>
              <a:t>Первоначально предполагалось проводить коллективизацию на основе добровольности. Но в 1929 году Сталина выступил со статьей </a:t>
            </a:r>
            <a:r>
              <a:rPr lang="ru-RU" dirty="0" smtClean="0">
                <a:solidFill>
                  <a:srgbClr val="FF0000"/>
                </a:solidFill>
              </a:rPr>
              <a:t>«….»</a:t>
            </a:r>
            <a:r>
              <a:rPr lang="ru-RU" dirty="0" smtClean="0"/>
              <a:t> в газете </a:t>
            </a:r>
            <a:r>
              <a:rPr lang="ru-RU" dirty="0" smtClean="0">
                <a:solidFill>
                  <a:srgbClr val="FF0000"/>
                </a:solidFill>
              </a:rPr>
              <a:t>«…».</a:t>
            </a:r>
            <a:r>
              <a:rPr lang="ru-RU" dirty="0" smtClean="0"/>
              <a:t> , в которой утверждалось, что в колхозы уже пошла основная масса крестьянства. Была создана первая </a:t>
            </a:r>
            <a:r>
              <a:rPr lang="ru-RU" dirty="0" smtClean="0">
                <a:solidFill>
                  <a:srgbClr val="FF0000"/>
                </a:solidFill>
              </a:rPr>
              <a:t>…</a:t>
            </a:r>
            <a:r>
              <a:rPr lang="ru-RU" dirty="0" smtClean="0"/>
              <a:t> , которая заключила договор с колхозами на производственно-техническое обслуживание.  В сельские районы были направлены </a:t>
            </a:r>
            <a:r>
              <a:rPr lang="ru-RU" dirty="0" smtClean="0">
                <a:solidFill>
                  <a:srgbClr val="FF0000"/>
                </a:solidFill>
              </a:rPr>
              <a:t>…</a:t>
            </a:r>
            <a:r>
              <a:rPr lang="ru-RU" dirty="0" smtClean="0"/>
              <a:t> , которые обучали колхозников. Крестьяне, которые не желали идти в колхоз </a:t>
            </a:r>
            <a:r>
              <a:rPr lang="ru-RU" dirty="0" smtClean="0">
                <a:solidFill>
                  <a:srgbClr val="FF0000"/>
                </a:solidFill>
              </a:rPr>
              <a:t>….</a:t>
            </a:r>
            <a:r>
              <a:rPr lang="ru-RU" dirty="0" smtClean="0"/>
              <a:t>, то есть их имущество предавалось колхозам насильно.</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solidFill>
                  <a:srgbClr val="C00000"/>
                </a:solidFill>
              </a:rPr>
              <a:t>Прочтите отрывок из документа и укажите фамилию государственного деятеля, которому принадлежат эти слова: </a:t>
            </a:r>
            <a:endParaRPr lang="ru-RU" sz="2800" b="1" dirty="0">
              <a:solidFill>
                <a:srgbClr val="C00000"/>
              </a:solidFill>
            </a:endParaRPr>
          </a:p>
        </p:txBody>
      </p:sp>
      <p:sp>
        <p:nvSpPr>
          <p:cNvPr id="3" name="Содержимое 2"/>
          <p:cNvSpPr>
            <a:spLocks noGrp="1"/>
          </p:cNvSpPr>
          <p:nvPr>
            <p:ph idx="1"/>
          </p:nvPr>
        </p:nvSpPr>
        <p:spPr/>
        <p:txBody>
          <a:bodyPr>
            <a:normAutofit fontScale="70000" lnSpcReduction="20000"/>
          </a:bodyPr>
          <a:lstStyle/>
          <a:p>
            <a:r>
              <a:rPr lang="ru-RU" dirty="0" smtClean="0"/>
              <a:t>«...Цель у правительства вполне определённа: правительство желает поднять крестьянское землевладение, оно желает видеть крестьянина богатым, достаточным, так как где достаток, там, конечно, и просвещение, там и настоящая свобода. Но для этого необходимо дать возможность способному, трудолюбивому крестьянину ... освободиться от тех тисков, от тех теперешних условий жизни, в которых он в настоящее время находится. Надо дать ему возможность укрепить за собой плоды трудов своих и представить их в неотъемлемую собственность. Пусть собственность эта будет общая там, где община ещё не отжила, пусть она будет подворная там, где община уже не жизненна, но пусть она будет крепкая, пусть будет наследственная. Такому собственнику-хозяину правительство обязано помочь советом, помочь ... деньгами».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solidFill>
                  <a:srgbClr val="C00000"/>
                </a:solidFill>
              </a:rPr>
              <a:t>Прочтите отрывок из письма современника и напишите название</a:t>
            </a:r>
            <a:br>
              <a:rPr lang="ru-RU" sz="2700" b="1" dirty="0" smtClean="0">
                <a:solidFill>
                  <a:srgbClr val="C00000"/>
                </a:solidFill>
              </a:rPr>
            </a:br>
            <a:r>
              <a:rPr lang="ru-RU" sz="2700" b="1" dirty="0" smtClean="0">
                <a:solidFill>
                  <a:srgbClr val="C00000"/>
                </a:solidFill>
              </a:rPr>
              <a:t>политики, о проведении которой идёт речь.</a:t>
            </a:r>
            <a:br>
              <a:rPr lang="ru-RU" sz="2700" b="1" dirty="0" smtClean="0">
                <a:solidFill>
                  <a:srgbClr val="C00000"/>
                </a:solidFill>
              </a:rPr>
            </a:br>
            <a:endParaRPr lang="ru-RU" b="1" dirty="0">
              <a:solidFill>
                <a:srgbClr val="C00000"/>
              </a:solidFill>
            </a:endParaRPr>
          </a:p>
        </p:txBody>
      </p:sp>
      <p:sp>
        <p:nvSpPr>
          <p:cNvPr id="3" name="Содержимое 2"/>
          <p:cNvSpPr>
            <a:spLocks noGrp="1"/>
          </p:cNvSpPr>
          <p:nvPr>
            <p:ph idx="1"/>
          </p:nvPr>
        </p:nvSpPr>
        <p:spPr/>
        <p:txBody>
          <a:bodyPr>
            <a:normAutofit fontScale="40000" lnSpcReduction="20000"/>
          </a:bodyPr>
          <a:lstStyle/>
          <a:p>
            <a:pPr>
              <a:buNone/>
            </a:pPr>
            <a:r>
              <a:rPr lang="ru-RU" dirty="0" smtClean="0"/>
              <a:t>«</a:t>
            </a:r>
            <a:r>
              <a:rPr lang="ru-RU" sz="5000" b="1" dirty="0" smtClean="0"/>
              <a:t>Когда мужика оставили без хлеба и без скотины, то уже остальные</a:t>
            </a:r>
          </a:p>
          <a:p>
            <a:pPr>
              <a:buNone/>
            </a:pPr>
            <a:r>
              <a:rPr lang="ru-RU" sz="5000" b="1" dirty="0" smtClean="0"/>
              <a:t>говорят – надо идти в колхоз, а то и нас ограбят. И вот под этим страхом</a:t>
            </a:r>
          </a:p>
          <a:p>
            <a:pPr>
              <a:buNone/>
            </a:pPr>
            <a:r>
              <a:rPr lang="ru-RU" sz="5000" b="1" dirty="0" smtClean="0"/>
              <a:t>начинают новые колхозы организовывать. Единоличник начинает</a:t>
            </a:r>
          </a:p>
          <a:p>
            <a:pPr>
              <a:buNone/>
            </a:pPr>
            <a:r>
              <a:rPr lang="ru-RU" sz="5000" b="1" dirty="0" smtClean="0"/>
              <a:t>говорить с колхозником, опрашивает его про всю его жизнь колхозника,</a:t>
            </a:r>
          </a:p>
          <a:p>
            <a:pPr>
              <a:buNone/>
            </a:pPr>
            <a:r>
              <a:rPr lang="ru-RU" sz="5000" b="1" dirty="0" smtClean="0"/>
              <a:t>как живётся в колхозе, а колхозник ему говорит, что я живу не в колхозе,</a:t>
            </a:r>
          </a:p>
          <a:p>
            <a:pPr>
              <a:buNone/>
            </a:pPr>
            <a:r>
              <a:rPr lang="ru-RU" sz="5000" b="1" dirty="0" smtClean="0"/>
              <a:t>а в батраках у помещика, и входить всем в колхозы не советую, потому</a:t>
            </a:r>
          </a:p>
          <a:p>
            <a:pPr>
              <a:buNone/>
            </a:pPr>
            <a:r>
              <a:rPr lang="ru-RU" sz="5000" b="1" dirty="0" smtClean="0"/>
              <a:t>что мы сами хотим выходить. Вот что отвечает колхозник единоличнику.</a:t>
            </a:r>
          </a:p>
          <a:p>
            <a:pPr>
              <a:buNone/>
            </a:pPr>
            <a:r>
              <a:rPr lang="ru-RU" sz="5000" b="1" dirty="0" smtClean="0"/>
              <a:t>А отчего же это там зависит. По-моему, от того, что мы не на основе</a:t>
            </a:r>
          </a:p>
          <a:p>
            <a:pPr>
              <a:buNone/>
            </a:pPr>
            <a:r>
              <a:rPr lang="ru-RU" sz="5000" b="1" dirty="0" smtClean="0"/>
              <a:t>добровольности создаём колхозы».</a:t>
            </a:r>
            <a:endParaRPr lang="ru-RU" sz="5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smtClean="0">
                <a:solidFill>
                  <a:srgbClr val="C00000"/>
                </a:solidFill>
              </a:rPr>
              <a:t>Прочтите отрывок из резолюции, принятой на международной конференции,</a:t>
            </a:r>
            <a:br>
              <a:rPr lang="ru-RU" sz="2000" b="1" dirty="0" smtClean="0">
                <a:solidFill>
                  <a:srgbClr val="C00000"/>
                </a:solidFill>
              </a:rPr>
            </a:br>
            <a:r>
              <a:rPr lang="ru-RU" sz="2000" b="1" dirty="0" smtClean="0">
                <a:solidFill>
                  <a:srgbClr val="C00000"/>
                </a:solidFill>
              </a:rPr>
              <a:t>и укажите фамилию Председателя Советского правительства в период, когда</a:t>
            </a:r>
            <a:br>
              <a:rPr lang="ru-RU" sz="2000" b="1" dirty="0" smtClean="0">
                <a:solidFill>
                  <a:srgbClr val="C00000"/>
                </a:solidFill>
              </a:rPr>
            </a:br>
            <a:r>
              <a:rPr lang="ru-RU" sz="2000" b="1" dirty="0" smtClean="0">
                <a:solidFill>
                  <a:srgbClr val="C00000"/>
                </a:solidFill>
              </a:rPr>
              <a:t>проходила эта конференция.</a:t>
            </a:r>
            <a:br>
              <a:rPr lang="ru-RU" sz="2000" b="1" dirty="0" smtClean="0">
                <a:solidFill>
                  <a:srgbClr val="C00000"/>
                </a:solidFill>
              </a:rPr>
            </a:br>
            <a:endParaRPr lang="ru-RU" b="1" dirty="0">
              <a:solidFill>
                <a:srgbClr val="C00000"/>
              </a:solidFill>
            </a:endParaRPr>
          </a:p>
        </p:txBody>
      </p:sp>
      <p:sp>
        <p:nvSpPr>
          <p:cNvPr id="3" name="Содержимое 2"/>
          <p:cNvSpPr>
            <a:spLocks noGrp="1"/>
          </p:cNvSpPr>
          <p:nvPr>
            <p:ph idx="1"/>
          </p:nvPr>
        </p:nvSpPr>
        <p:spPr/>
        <p:txBody>
          <a:bodyPr>
            <a:normAutofit fontScale="55000" lnSpcReduction="20000"/>
          </a:bodyPr>
          <a:lstStyle/>
          <a:p>
            <a:pPr algn="just">
              <a:buNone/>
            </a:pPr>
            <a:r>
              <a:rPr lang="ru-RU" dirty="0" smtClean="0"/>
              <a:t>«</a:t>
            </a:r>
            <a:r>
              <a:rPr lang="ru-RU" sz="3800" b="1" dirty="0" smtClean="0"/>
              <a:t>Союзные государства-кредиторы… не могут принять на себя никаких</a:t>
            </a:r>
          </a:p>
          <a:p>
            <a:pPr algn="just">
              <a:buNone/>
            </a:pPr>
            <a:r>
              <a:rPr lang="ru-RU" sz="3800" b="1" dirty="0" smtClean="0"/>
              <a:t>обязательств относительно претензий, заявленных Советским</a:t>
            </a:r>
          </a:p>
          <a:p>
            <a:pPr algn="just">
              <a:buNone/>
            </a:pPr>
            <a:r>
              <a:rPr lang="ru-RU" sz="3800" b="1" dirty="0" smtClean="0"/>
              <a:t>правительством. &lt;…&gt;</a:t>
            </a:r>
          </a:p>
          <a:p>
            <a:pPr algn="just">
              <a:buNone/>
            </a:pPr>
            <a:r>
              <a:rPr lang="ru-RU" sz="3800" b="1" dirty="0" smtClean="0"/>
              <a:t>Ввиду, однако, тяжёлого экономического положения России</a:t>
            </a:r>
          </a:p>
          <a:p>
            <a:pPr algn="just">
              <a:buNone/>
            </a:pPr>
            <a:r>
              <a:rPr lang="ru-RU" sz="3800" b="1" dirty="0" smtClean="0"/>
              <a:t>государства-кредиторы склоняются к тому, чтобы сократить военный долг</a:t>
            </a:r>
          </a:p>
          <a:p>
            <a:pPr algn="just">
              <a:buNone/>
            </a:pPr>
            <a:r>
              <a:rPr lang="ru-RU" sz="3800" b="1" dirty="0" smtClean="0"/>
              <a:t>России по отношению к ним в процентном отношении, размеры которого</a:t>
            </a:r>
          </a:p>
          <a:p>
            <a:pPr algn="just">
              <a:buNone/>
            </a:pPr>
            <a:r>
              <a:rPr lang="ru-RU" sz="3800" b="1" dirty="0" smtClean="0"/>
              <a:t>должны быть определены впоследствии. Нации, представленные в Генуе,</a:t>
            </a:r>
          </a:p>
          <a:p>
            <a:pPr algn="just">
              <a:buNone/>
            </a:pPr>
            <a:r>
              <a:rPr lang="ru-RU" sz="3800" b="1" dirty="0" smtClean="0"/>
              <a:t>склонны принять во внимание не только вопрос об отсрочке платежа</a:t>
            </a:r>
          </a:p>
          <a:p>
            <a:pPr algn="just">
              <a:buNone/>
            </a:pPr>
            <a:r>
              <a:rPr lang="ru-RU" sz="3800" b="1" dirty="0" smtClean="0"/>
              <a:t>текущих процентов, но и об отсрочке уплаты части истекших или</a:t>
            </a:r>
          </a:p>
          <a:p>
            <a:pPr algn="just">
              <a:buNone/>
            </a:pPr>
            <a:r>
              <a:rPr lang="ru-RU" sz="3800" b="1" dirty="0" smtClean="0"/>
              <a:t>просроченных процентов»</a:t>
            </a:r>
            <a:endParaRPr lang="ru-RU" sz="3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86400" y="274638"/>
            <a:ext cx="3200400" cy="1143000"/>
          </a:xfrm>
        </p:spPr>
        <p:txBody>
          <a:bodyPr>
            <a:normAutofit fontScale="90000"/>
          </a:bodyPr>
          <a:lstStyle/>
          <a:p>
            <a:r>
              <a:rPr lang="ru-RU" b="1" dirty="0" smtClean="0">
                <a:solidFill>
                  <a:srgbClr val="C00000"/>
                </a:solidFill>
              </a:rPr>
              <a:t>ГЕРБ СССР </a:t>
            </a:r>
            <a:br>
              <a:rPr lang="ru-RU" b="1" dirty="0" smtClean="0">
                <a:solidFill>
                  <a:srgbClr val="C00000"/>
                </a:solidFill>
              </a:rPr>
            </a:br>
            <a:r>
              <a:rPr lang="ru-RU" b="1" dirty="0" smtClean="0">
                <a:solidFill>
                  <a:srgbClr val="C00000"/>
                </a:solidFill>
              </a:rPr>
              <a:t> в 1936 году</a:t>
            </a:r>
            <a:endParaRPr lang="ru-RU" b="1" dirty="0">
              <a:solidFill>
                <a:srgbClr val="C00000"/>
              </a:solidFill>
            </a:endParaRPr>
          </a:p>
        </p:txBody>
      </p:sp>
      <p:sp>
        <p:nvSpPr>
          <p:cNvPr id="1026" name="AutoShape 2" descr="https://upload.wikimedia.org/wikipedia/commons/b/b1/State_Emblem_of_the_Soviet_Union_%281936%E2%80%931946%29.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7" name="Picture 3"/>
          <p:cNvPicPr>
            <a:picLocks noGrp="1" noChangeAspect="1" noChangeArrowheads="1"/>
          </p:cNvPicPr>
          <p:nvPr>
            <p:ph idx="1"/>
          </p:nvPr>
        </p:nvPicPr>
        <p:blipFill>
          <a:blip r:embed="rId2" cstate="print"/>
          <a:srcRect/>
          <a:stretch>
            <a:fillRect/>
          </a:stretch>
        </p:blipFill>
        <p:spPr bwMode="auto">
          <a:xfrm>
            <a:off x="152400" y="304800"/>
            <a:ext cx="5592584" cy="57912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9458" name="Picture 2"/>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C00000"/>
                </a:solidFill>
              </a:rPr>
              <a:t>Признаки тоталитарного режима.</a:t>
            </a:r>
            <a:br>
              <a:rPr lang="ru-RU" b="1" dirty="0" smtClean="0">
                <a:solidFill>
                  <a:srgbClr val="C00000"/>
                </a:solidFill>
              </a:rPr>
            </a:br>
            <a:r>
              <a:rPr lang="ru-RU" b="1" dirty="0" smtClean="0">
                <a:solidFill>
                  <a:srgbClr val="C00000"/>
                </a:solidFill>
              </a:rPr>
              <a:t>Сложился ли он в 1930-е?</a:t>
            </a:r>
            <a:endParaRPr lang="ru-RU" b="1" dirty="0">
              <a:solidFill>
                <a:srgbClr val="C00000"/>
              </a:solidFill>
            </a:endParaRPr>
          </a:p>
        </p:txBody>
      </p:sp>
      <p:graphicFrame>
        <p:nvGraphicFramePr>
          <p:cNvPr id="4" name="Содержимое 3"/>
          <p:cNvGraphicFramePr>
            <a:graphicFrameLocks noGrp="1"/>
          </p:cNvGraphicFramePr>
          <p:nvPr>
            <p:ph idx="1"/>
          </p:nvPr>
        </p:nvGraphicFramePr>
        <p:xfrm>
          <a:off x="457200" y="1600200"/>
          <a:ext cx="8229600" cy="5083827"/>
        </p:xfrm>
        <a:graphic>
          <a:graphicData uri="http://schemas.openxmlformats.org/drawingml/2006/table">
            <a:tbl>
              <a:tblPr firstRow="1" bandRow="1">
                <a:tableStyleId>{5C22544A-7EE6-4342-B048-85BDC9FD1C3A}</a:tableStyleId>
              </a:tblPr>
              <a:tblGrid>
                <a:gridCol w="4114800"/>
                <a:gridCol w="4114800"/>
              </a:tblGrid>
              <a:tr h="509252">
                <a:tc>
                  <a:txBody>
                    <a:bodyPr/>
                    <a:lstStyle/>
                    <a:p>
                      <a:r>
                        <a:rPr lang="ru-RU" dirty="0" smtClean="0"/>
                        <a:t>Признак</a:t>
                      </a:r>
                      <a:endParaRPr lang="ru-RU" dirty="0"/>
                    </a:p>
                  </a:txBody>
                  <a:tcPr/>
                </a:tc>
                <a:tc>
                  <a:txBody>
                    <a:bodyPr/>
                    <a:lstStyle/>
                    <a:p>
                      <a:r>
                        <a:rPr lang="ru-RU" dirty="0" smtClean="0"/>
                        <a:t>Доказательство</a:t>
                      </a:r>
                      <a:endParaRPr lang="ru-RU" dirty="0"/>
                    </a:p>
                  </a:txBody>
                  <a:tcPr/>
                </a:tc>
              </a:tr>
              <a:tr h="509252">
                <a:tc>
                  <a:txBody>
                    <a:bodyPr/>
                    <a:lstStyle/>
                    <a:p>
                      <a:r>
                        <a:rPr lang="ru-RU" b="1" dirty="0" smtClean="0"/>
                        <a:t>Единая партия у власти</a:t>
                      </a:r>
                      <a:endParaRPr lang="ru-RU" b="1" dirty="0"/>
                    </a:p>
                  </a:txBody>
                  <a:tcPr/>
                </a:tc>
                <a:tc>
                  <a:txBody>
                    <a:bodyPr/>
                    <a:lstStyle/>
                    <a:p>
                      <a:endParaRPr lang="ru-RU" dirty="0"/>
                    </a:p>
                  </a:txBody>
                  <a:tcPr/>
                </a:tc>
              </a:tr>
              <a:tr h="509252">
                <a:tc>
                  <a:txBody>
                    <a:bodyPr/>
                    <a:lstStyle/>
                    <a:p>
                      <a:r>
                        <a:rPr lang="ru-RU" b="1" dirty="0" smtClean="0"/>
                        <a:t>Культ личности и </a:t>
                      </a:r>
                      <a:r>
                        <a:rPr lang="ru-RU" b="1" dirty="0" err="1" smtClean="0"/>
                        <a:t>харизматичный</a:t>
                      </a:r>
                      <a:r>
                        <a:rPr lang="ru-RU" b="1" dirty="0" smtClean="0"/>
                        <a:t> вождь</a:t>
                      </a:r>
                      <a:endParaRPr lang="ru-RU" b="1" dirty="0"/>
                    </a:p>
                  </a:txBody>
                  <a:tcPr/>
                </a:tc>
                <a:tc>
                  <a:txBody>
                    <a:bodyPr/>
                    <a:lstStyle/>
                    <a:p>
                      <a:endParaRPr lang="ru-RU"/>
                    </a:p>
                  </a:txBody>
                  <a:tcPr/>
                </a:tc>
              </a:tr>
              <a:tr h="509252">
                <a:tc>
                  <a:txBody>
                    <a:bodyPr/>
                    <a:lstStyle/>
                    <a:p>
                      <a:r>
                        <a:rPr lang="ru-RU" b="1" dirty="0" smtClean="0"/>
                        <a:t>Репрессии</a:t>
                      </a:r>
                      <a:endParaRPr lang="ru-RU" b="1" dirty="0"/>
                    </a:p>
                  </a:txBody>
                  <a:tcPr/>
                </a:tc>
                <a:tc>
                  <a:txBody>
                    <a:bodyPr/>
                    <a:lstStyle/>
                    <a:p>
                      <a:endParaRPr lang="ru-RU"/>
                    </a:p>
                  </a:txBody>
                  <a:tcPr/>
                </a:tc>
              </a:tr>
              <a:tr h="509252">
                <a:tc>
                  <a:txBody>
                    <a:bodyPr/>
                    <a:lstStyle/>
                    <a:p>
                      <a:r>
                        <a:rPr lang="ru-RU" b="1" dirty="0" smtClean="0"/>
                        <a:t>Командная экономика (плановая)</a:t>
                      </a:r>
                      <a:endParaRPr lang="ru-RU" b="1" dirty="0"/>
                    </a:p>
                  </a:txBody>
                  <a:tcPr/>
                </a:tc>
                <a:tc>
                  <a:txBody>
                    <a:bodyPr/>
                    <a:lstStyle/>
                    <a:p>
                      <a:endParaRPr lang="ru-RU"/>
                    </a:p>
                  </a:txBody>
                  <a:tcPr/>
                </a:tc>
              </a:tr>
              <a:tr h="878983">
                <a:tc>
                  <a:txBody>
                    <a:bodyPr/>
                    <a:lstStyle/>
                    <a:p>
                      <a:r>
                        <a:rPr lang="ru-RU" b="1" dirty="0" smtClean="0"/>
                        <a:t>Контроль над обществом (всеми слоями)</a:t>
                      </a:r>
                      <a:endParaRPr lang="ru-RU" b="1" dirty="0"/>
                    </a:p>
                  </a:txBody>
                  <a:tcPr/>
                </a:tc>
                <a:tc>
                  <a:txBody>
                    <a:bodyPr/>
                    <a:lstStyle/>
                    <a:p>
                      <a:endParaRPr lang="ru-RU"/>
                    </a:p>
                  </a:txBody>
                  <a:tcPr/>
                </a:tc>
              </a:tr>
              <a:tr h="509252">
                <a:tc>
                  <a:txBody>
                    <a:bodyPr/>
                    <a:lstStyle/>
                    <a:p>
                      <a:r>
                        <a:rPr lang="ru-RU" b="1" dirty="0" smtClean="0"/>
                        <a:t>Единая идеология, запрет оппозиции</a:t>
                      </a:r>
                      <a:endParaRPr lang="ru-RU" b="1" dirty="0"/>
                    </a:p>
                  </a:txBody>
                  <a:tcPr/>
                </a:tc>
                <a:tc>
                  <a:txBody>
                    <a:bodyPr/>
                    <a:lstStyle/>
                    <a:p>
                      <a:endParaRPr lang="ru-RU" dirty="0"/>
                    </a:p>
                  </a:txBody>
                  <a:tcPr/>
                </a:tc>
              </a:tr>
              <a:tr h="509252">
                <a:tc>
                  <a:txBody>
                    <a:bodyPr/>
                    <a:lstStyle/>
                    <a:p>
                      <a:r>
                        <a:rPr lang="ru-RU" b="1" dirty="0" smtClean="0"/>
                        <a:t>Сильная</a:t>
                      </a:r>
                      <a:r>
                        <a:rPr lang="ru-RU" b="1" baseline="0" dirty="0" smtClean="0"/>
                        <a:t> армия и полиция</a:t>
                      </a:r>
                      <a:endParaRPr lang="ru-RU" b="1" dirty="0"/>
                    </a:p>
                  </a:txBody>
                  <a:tcPr/>
                </a:tc>
                <a:tc>
                  <a:txBody>
                    <a:bodyPr/>
                    <a:lstStyle/>
                    <a:p>
                      <a:endParaRPr lang="ru-RU" dirty="0"/>
                    </a:p>
                  </a:txBody>
                  <a:tcPr/>
                </a:tc>
              </a:tr>
              <a:tr h="509252">
                <a:tc>
                  <a:txBody>
                    <a:bodyPr/>
                    <a:lstStyle/>
                    <a:p>
                      <a:r>
                        <a:rPr lang="ru-RU" b="1" dirty="0" smtClean="0"/>
                        <a:t>Цензура </a:t>
                      </a:r>
                      <a:endParaRPr lang="ru-RU" b="1" dirty="0"/>
                    </a:p>
                  </a:txBody>
                  <a:tcPr/>
                </a:tc>
                <a:tc>
                  <a:txBody>
                    <a:bodyPr/>
                    <a:lstStyle/>
                    <a:p>
                      <a:endParaRPr lang="ru-RU"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480</Words>
  <Application>Microsoft Office PowerPoint</Application>
  <PresentationFormat>Экран (4:3)</PresentationFormat>
  <Paragraphs>37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Office Theme</vt:lpstr>
      <vt:lpstr>Вставьте пропущенные слова </vt:lpstr>
      <vt:lpstr>Прочтите отрывок из документа и укажите фамилию государственного деятеля, которому принадлежат эти слова: </vt:lpstr>
      <vt:lpstr>Прочтите отрывок из письма современника и напишите название политики, о проведении которой идёт речь. </vt:lpstr>
      <vt:lpstr>Прочтите отрывок из резолюции, принятой на международной конференции, и укажите фамилию Председателя Советского правительства в период, когда проходила эта конференция. </vt:lpstr>
      <vt:lpstr>ГЕРБ СССР   в 1936 году</vt:lpstr>
      <vt:lpstr>Слайд 6</vt:lpstr>
      <vt:lpstr>Признаки тоталитарного режима. Сложился ли он в 1930-е?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Вставьте пропущенные слова </dc:title>
  <cp:lastModifiedBy>Екатерина</cp:lastModifiedBy>
  <cp:revision>6</cp:revision>
  <dcterms:modified xsi:type="dcterms:W3CDTF">2018-12-21T20:33:56Z</dcterms:modified>
</cp:coreProperties>
</file>